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bin" ContentType="application/vnd.ms-office.legacyDiagramTex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legacyDocTextInfo.bin" ContentType="application/vnd.ms-office.legacyDocTextInfo"/>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6" r:id="rId4"/>
    <p:sldId id="259" r:id="rId5"/>
    <p:sldId id="265" r:id="rId6"/>
    <p:sldId id="258" r:id="rId7"/>
    <p:sldId id="267" r:id="rId8"/>
    <p:sldId id="262" r:id="rId9"/>
    <p:sldId id="261" r:id="rId10"/>
    <p:sldId id="264" r:id="rId11"/>
    <p:sldId id="260" r:id="rId12"/>
    <p:sldId id="268" r:id="rId13"/>
    <p:sldId id="269" r:id="rId14"/>
    <p:sldId id="270" r:id="rId15"/>
    <p:sldId id="271" r:id="rId16"/>
    <p:sldId id="263" r:id="rId1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8" d="100"/>
          <a:sy n="88" d="100"/>
        </p:scale>
        <p:origin x="-1062"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06/relationships/legacyDocTextInfo" Target="legacyDocTextInfo.bin"/></Relationships>
</file>

<file path=ppt/drawings/_rels/vmlDrawing1.vml.rels><?xml version="1.0" encoding="UTF-8" standalone="yes"?>
<Relationships xmlns="http://schemas.openxmlformats.org/package/2006/relationships"><Relationship Id="rId3" Type="http://schemas.microsoft.com/office/2006/relationships/legacyDiagramText" Target="legacyDiagramText3.bin"/><Relationship Id="rId2" Type="http://schemas.microsoft.com/office/2006/relationships/legacyDiagramText" Target="legacyDiagramText2.bin"/><Relationship Id="rId1" Type="http://schemas.microsoft.com/office/2006/relationships/legacyDiagramText" Target="legacyDiagramText1.bin"/></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ight Triangle 3"/>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grpSp>
        <p:nvGrpSpPr>
          <p:cNvPr id="5" name="Group 15"/>
          <p:cNvGrpSpPr>
            <a:grpSpLocks/>
          </p:cNvGrpSpPr>
          <p:nvPr/>
        </p:nvGrpSpPr>
        <p:grpSpPr bwMode="auto">
          <a:xfrm>
            <a:off x="-3175" y="4953000"/>
            <a:ext cx="9147175" cy="1911350"/>
            <a:chOff x="-3765" y="4832896"/>
            <a:chExt cx="9147765" cy="2032192"/>
          </a:xfrm>
        </p:grpSpPr>
        <p:sp>
          <p:nvSpPr>
            <p:cNvPr id="6" name="Freeform 5"/>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7" name="Freeform 6"/>
            <p:cNvSpPr>
              <a:spLocks/>
            </p:cNvSpPr>
            <p:nvPr/>
          </p:nvSpPr>
          <p:spPr bwMode="auto">
            <a:xfrm>
              <a:off x="35926" y="5135025"/>
              <a:ext cx="9108074"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8" name="Freeform 7"/>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10" name="Straight Connector 9"/>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Title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11" name="Date Placeholder 29"/>
          <p:cNvSpPr>
            <a:spLocks noGrp="1"/>
          </p:cNvSpPr>
          <p:nvPr>
            <p:ph type="dt" sz="half" idx="10"/>
          </p:nvPr>
        </p:nvSpPr>
        <p:spPr/>
        <p:txBody>
          <a:bodyPr/>
          <a:lstStyle>
            <a:lvl1pPr>
              <a:defRPr>
                <a:solidFill>
                  <a:srgbClr val="FFFFFF"/>
                </a:solidFill>
              </a:defRPr>
            </a:lvl1pPr>
            <a:extLst/>
          </a:lstStyle>
          <a:p>
            <a:pPr>
              <a:defRPr/>
            </a:pPr>
            <a:fld id="{0280F4A5-F4FC-45ED-AB3A-EBF9BE75D87C}" type="datetimeFigureOut">
              <a:rPr lang="en-US"/>
              <a:pPr>
                <a:defRPr/>
              </a:pPr>
              <a:t>9/19/2009</a:t>
            </a:fld>
            <a:endParaRPr lang="en-CA"/>
          </a:p>
        </p:txBody>
      </p:sp>
      <p:sp>
        <p:nvSpPr>
          <p:cNvPr id="12"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endParaRPr lang="en-CA"/>
          </a:p>
        </p:txBody>
      </p:sp>
      <p:sp>
        <p:nvSpPr>
          <p:cNvPr id="13" name="Slide Number Placeholder 26"/>
          <p:cNvSpPr>
            <a:spLocks noGrp="1"/>
          </p:cNvSpPr>
          <p:nvPr>
            <p:ph type="sldNum" sz="quarter" idx="12"/>
          </p:nvPr>
        </p:nvSpPr>
        <p:spPr/>
        <p:txBody>
          <a:bodyPr/>
          <a:lstStyle>
            <a:lvl1pPr>
              <a:defRPr>
                <a:solidFill>
                  <a:srgbClr val="FFFFFF"/>
                </a:solidFill>
              </a:defRPr>
            </a:lvl1pPr>
            <a:extLst/>
          </a:lstStyle>
          <a:p>
            <a:pPr>
              <a:defRPr/>
            </a:pPr>
            <a:fld id="{FA4439CA-8EB2-4EB1-9005-1A64213F23FA}" type="slidenum">
              <a:rPr lang="en-CA"/>
              <a:pPr>
                <a:defRPr/>
              </a:pPr>
              <a:t>‹#›</a:t>
            </a:fld>
            <a:endParaRPr lang="en-C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1A50DCEB-0B84-4910-950E-7E8B031DC591}" type="datetimeFigureOut">
              <a:rPr lang="en-US"/>
              <a:pPr>
                <a:defRPr/>
              </a:pPr>
              <a:t>9/19/2009</a:t>
            </a:fld>
            <a:endParaRPr lang="en-CA"/>
          </a:p>
        </p:txBody>
      </p:sp>
      <p:sp>
        <p:nvSpPr>
          <p:cNvPr id="5" name="Footer Placeholder 21"/>
          <p:cNvSpPr>
            <a:spLocks noGrp="1"/>
          </p:cNvSpPr>
          <p:nvPr>
            <p:ph type="ftr" sz="quarter" idx="11"/>
          </p:nvPr>
        </p:nvSpPr>
        <p:spPr/>
        <p:txBody>
          <a:bodyPr/>
          <a:lstStyle>
            <a:lvl1pPr>
              <a:defRPr/>
            </a:lvl1pPr>
          </a:lstStyle>
          <a:p>
            <a:pPr>
              <a:defRPr/>
            </a:pPr>
            <a:endParaRPr lang="en-CA"/>
          </a:p>
        </p:txBody>
      </p:sp>
      <p:sp>
        <p:nvSpPr>
          <p:cNvPr id="6" name="Slide Number Placeholder 17"/>
          <p:cNvSpPr>
            <a:spLocks noGrp="1"/>
          </p:cNvSpPr>
          <p:nvPr>
            <p:ph type="sldNum" sz="quarter" idx="12"/>
          </p:nvPr>
        </p:nvSpPr>
        <p:spPr/>
        <p:txBody>
          <a:bodyPr/>
          <a:lstStyle>
            <a:lvl1pPr>
              <a:defRPr/>
            </a:lvl1pPr>
          </a:lstStyle>
          <a:p>
            <a:pPr>
              <a:defRPr/>
            </a:pPr>
            <a:fld id="{CE466A02-BFFC-4CC4-B2C2-58EA5978E265}" type="slidenum">
              <a:rPr lang="en-CA"/>
              <a:pPr>
                <a:defRPr/>
              </a:pPr>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3C775C8F-339F-4C1F-A1F0-62370BD461AE}" type="datetimeFigureOut">
              <a:rPr lang="en-US"/>
              <a:pPr>
                <a:defRPr/>
              </a:pPr>
              <a:t>9/19/2009</a:t>
            </a:fld>
            <a:endParaRPr lang="en-CA"/>
          </a:p>
        </p:txBody>
      </p:sp>
      <p:sp>
        <p:nvSpPr>
          <p:cNvPr id="5" name="Footer Placeholder 21"/>
          <p:cNvSpPr>
            <a:spLocks noGrp="1"/>
          </p:cNvSpPr>
          <p:nvPr>
            <p:ph type="ftr" sz="quarter" idx="11"/>
          </p:nvPr>
        </p:nvSpPr>
        <p:spPr/>
        <p:txBody>
          <a:bodyPr/>
          <a:lstStyle>
            <a:lvl1pPr>
              <a:defRPr/>
            </a:lvl1pPr>
          </a:lstStyle>
          <a:p>
            <a:pPr>
              <a:defRPr/>
            </a:pPr>
            <a:endParaRPr lang="en-CA"/>
          </a:p>
        </p:txBody>
      </p:sp>
      <p:sp>
        <p:nvSpPr>
          <p:cNvPr id="6" name="Slide Number Placeholder 17"/>
          <p:cNvSpPr>
            <a:spLocks noGrp="1"/>
          </p:cNvSpPr>
          <p:nvPr>
            <p:ph type="sldNum" sz="quarter" idx="12"/>
          </p:nvPr>
        </p:nvSpPr>
        <p:spPr/>
        <p:txBody>
          <a:bodyPr/>
          <a:lstStyle>
            <a:lvl1pPr>
              <a:defRPr/>
            </a:lvl1pPr>
          </a:lstStyle>
          <a:p>
            <a:pPr>
              <a:defRPr/>
            </a:pPr>
            <a:fld id="{4135E354-AC64-486C-A7D4-0B2430713616}" type="slidenum">
              <a:rPr lang="en-CA"/>
              <a:pPr>
                <a:defRPr/>
              </a:pPr>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6"/>
          <p:cNvSpPr>
            <a:spLocks noGrp="1"/>
          </p:cNvSpPr>
          <p:nvPr>
            <p:ph type="title"/>
          </p:nvPr>
        </p:nvSpPr>
        <p:spPr/>
        <p:txBody>
          <a:bodyPr rtlCol="0"/>
          <a:lstStyle>
            <a:extLst/>
          </a:lstStyle>
          <a:p>
            <a:r>
              <a:rPr lang="en-US" smtClean="0"/>
              <a:t>Click to edit Master title style</a:t>
            </a:r>
            <a:endParaRPr lang="en-US"/>
          </a:p>
        </p:txBody>
      </p:sp>
      <p:sp>
        <p:nvSpPr>
          <p:cNvPr id="4" name="Date Placeholder 9"/>
          <p:cNvSpPr>
            <a:spLocks noGrp="1"/>
          </p:cNvSpPr>
          <p:nvPr>
            <p:ph type="dt" sz="half" idx="10"/>
          </p:nvPr>
        </p:nvSpPr>
        <p:spPr/>
        <p:txBody>
          <a:bodyPr/>
          <a:lstStyle>
            <a:lvl1pPr>
              <a:defRPr/>
            </a:lvl1pPr>
          </a:lstStyle>
          <a:p>
            <a:pPr>
              <a:defRPr/>
            </a:pPr>
            <a:fld id="{4CDC85CA-279D-4648-A7DA-2687EFEA2430}" type="datetimeFigureOut">
              <a:rPr lang="en-US"/>
              <a:pPr>
                <a:defRPr/>
              </a:pPr>
              <a:t>9/19/2009</a:t>
            </a:fld>
            <a:endParaRPr lang="en-CA"/>
          </a:p>
        </p:txBody>
      </p:sp>
      <p:sp>
        <p:nvSpPr>
          <p:cNvPr id="5" name="Footer Placeholder 21"/>
          <p:cNvSpPr>
            <a:spLocks noGrp="1"/>
          </p:cNvSpPr>
          <p:nvPr>
            <p:ph type="ftr" sz="quarter" idx="11"/>
          </p:nvPr>
        </p:nvSpPr>
        <p:spPr/>
        <p:txBody>
          <a:bodyPr/>
          <a:lstStyle>
            <a:lvl1pPr>
              <a:defRPr/>
            </a:lvl1pPr>
          </a:lstStyle>
          <a:p>
            <a:pPr>
              <a:defRPr/>
            </a:pPr>
            <a:endParaRPr lang="en-CA"/>
          </a:p>
        </p:txBody>
      </p:sp>
      <p:sp>
        <p:nvSpPr>
          <p:cNvPr id="6" name="Slide Number Placeholder 17"/>
          <p:cNvSpPr>
            <a:spLocks noGrp="1"/>
          </p:cNvSpPr>
          <p:nvPr>
            <p:ph type="sldNum" sz="quarter" idx="12"/>
          </p:nvPr>
        </p:nvSpPr>
        <p:spPr/>
        <p:txBody>
          <a:bodyPr/>
          <a:lstStyle>
            <a:lvl1pPr>
              <a:defRPr/>
            </a:lvl1pPr>
          </a:lstStyle>
          <a:p>
            <a:pPr>
              <a:defRPr/>
            </a:pPr>
            <a:fld id="{030D4305-D5E3-4812-BF08-5F00485A6506}" type="slidenum">
              <a:rPr lang="en-CA"/>
              <a:pPr>
                <a:defRPr/>
              </a:pPr>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Chevron 3"/>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5" name="Chevron 4"/>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2" name="Title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3" name="Text Placeholder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extLst/>
          </a:lstStyle>
          <a:p>
            <a:pPr>
              <a:defRPr/>
            </a:pPr>
            <a:fld id="{83C7E7F4-25E6-473F-8966-909A75C457AF}" type="datetimeFigureOut">
              <a:rPr lang="en-US"/>
              <a:pPr>
                <a:defRPr/>
              </a:pPr>
              <a:t>9/19/2009</a:t>
            </a:fld>
            <a:endParaRPr lang="en-CA"/>
          </a:p>
        </p:txBody>
      </p:sp>
      <p:sp>
        <p:nvSpPr>
          <p:cNvPr id="7" name="Footer Placeholder 4"/>
          <p:cNvSpPr>
            <a:spLocks noGrp="1"/>
          </p:cNvSpPr>
          <p:nvPr>
            <p:ph type="ftr" sz="quarter" idx="11"/>
          </p:nvPr>
        </p:nvSpPr>
        <p:spPr/>
        <p:txBody>
          <a:bodyPr/>
          <a:lstStyle>
            <a:lvl1pPr>
              <a:defRPr/>
            </a:lvl1pPr>
            <a:extLst/>
          </a:lstStyle>
          <a:p>
            <a:pPr>
              <a:defRPr/>
            </a:pPr>
            <a:endParaRPr lang="en-CA"/>
          </a:p>
        </p:txBody>
      </p:sp>
      <p:sp>
        <p:nvSpPr>
          <p:cNvPr id="8" name="Slide Number Placeholder 5"/>
          <p:cNvSpPr>
            <a:spLocks noGrp="1"/>
          </p:cNvSpPr>
          <p:nvPr>
            <p:ph type="sldNum" sz="quarter" idx="12"/>
          </p:nvPr>
        </p:nvSpPr>
        <p:spPr/>
        <p:txBody>
          <a:bodyPr/>
          <a:lstStyle>
            <a:lvl1pPr>
              <a:defRPr/>
            </a:lvl1pPr>
            <a:extLst/>
          </a:lstStyle>
          <a:p>
            <a:pPr>
              <a:defRPr/>
            </a:pPr>
            <a:fld id="{198ED085-4D28-427E-8378-1323440227A4}" type="slidenum">
              <a:rPr lang="en-CA"/>
              <a:pPr>
                <a:defRPr/>
              </a:pPr>
              <a:t>‹#›</a:t>
            </a:fld>
            <a:endParaRPr lang="en-C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7"/>
          <p:cNvSpPr>
            <a:spLocks noGrp="1"/>
          </p:cNvSpPr>
          <p:nvPr>
            <p:ph type="title"/>
          </p:nvPr>
        </p:nvSpPr>
        <p:spPr/>
        <p:txBody>
          <a:bodyPr rtlCol="0"/>
          <a:lstStyle>
            <a:extLst/>
          </a:lstStyle>
          <a:p>
            <a:r>
              <a:rPr lang="en-US" smtClean="0"/>
              <a:t>Click to edit Master title style</a:t>
            </a:r>
            <a:endParaRPr lang="en-US"/>
          </a:p>
        </p:txBody>
      </p:sp>
      <p:sp>
        <p:nvSpPr>
          <p:cNvPr id="5" name="Date Placeholder 9"/>
          <p:cNvSpPr>
            <a:spLocks noGrp="1"/>
          </p:cNvSpPr>
          <p:nvPr>
            <p:ph type="dt" sz="half" idx="10"/>
          </p:nvPr>
        </p:nvSpPr>
        <p:spPr/>
        <p:txBody>
          <a:bodyPr/>
          <a:lstStyle>
            <a:lvl1pPr>
              <a:defRPr/>
            </a:lvl1pPr>
          </a:lstStyle>
          <a:p>
            <a:pPr>
              <a:defRPr/>
            </a:pPr>
            <a:fld id="{A7E7C427-A70E-41E3-ABA2-306C521D0C63}" type="datetimeFigureOut">
              <a:rPr lang="en-US"/>
              <a:pPr>
                <a:defRPr/>
              </a:pPr>
              <a:t>9/19/2009</a:t>
            </a:fld>
            <a:endParaRPr lang="en-CA"/>
          </a:p>
        </p:txBody>
      </p:sp>
      <p:sp>
        <p:nvSpPr>
          <p:cNvPr id="6" name="Footer Placeholder 21"/>
          <p:cNvSpPr>
            <a:spLocks noGrp="1"/>
          </p:cNvSpPr>
          <p:nvPr>
            <p:ph type="ftr" sz="quarter" idx="11"/>
          </p:nvPr>
        </p:nvSpPr>
        <p:spPr/>
        <p:txBody>
          <a:bodyPr/>
          <a:lstStyle>
            <a:lvl1pPr>
              <a:defRPr/>
            </a:lvl1pPr>
          </a:lstStyle>
          <a:p>
            <a:pPr>
              <a:defRPr/>
            </a:pPr>
            <a:endParaRPr lang="en-CA"/>
          </a:p>
        </p:txBody>
      </p:sp>
      <p:sp>
        <p:nvSpPr>
          <p:cNvPr id="7" name="Slide Number Placeholder 17"/>
          <p:cNvSpPr>
            <a:spLocks noGrp="1"/>
          </p:cNvSpPr>
          <p:nvPr>
            <p:ph type="sldNum" sz="quarter" idx="12"/>
          </p:nvPr>
        </p:nvSpPr>
        <p:spPr/>
        <p:txBody>
          <a:bodyPr/>
          <a:lstStyle>
            <a:lvl1pPr>
              <a:defRPr/>
            </a:lvl1pPr>
          </a:lstStyle>
          <a:p>
            <a:pPr>
              <a:defRPr/>
            </a:pPr>
            <a:fld id="{21B8C132-4E7C-46A5-9F00-48D4DD479E79}" type="slidenum">
              <a:rPr lang="en-CA"/>
              <a:pPr>
                <a:defRPr/>
              </a:pPr>
              <a:t>‹#›</a:t>
            </a:fld>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extLst/>
          </a:lstStyle>
          <a:p>
            <a:pPr>
              <a:defRPr/>
            </a:pPr>
            <a:fld id="{1A64401E-966B-49CE-95D7-E99CAFD832E1}" type="datetimeFigureOut">
              <a:rPr lang="en-US"/>
              <a:pPr>
                <a:defRPr/>
              </a:pPr>
              <a:t>9/19/2009</a:t>
            </a:fld>
            <a:endParaRPr lang="en-CA"/>
          </a:p>
        </p:txBody>
      </p:sp>
      <p:sp>
        <p:nvSpPr>
          <p:cNvPr id="8" name="Footer Placeholder 7"/>
          <p:cNvSpPr>
            <a:spLocks noGrp="1"/>
          </p:cNvSpPr>
          <p:nvPr>
            <p:ph type="ftr" sz="quarter" idx="11"/>
          </p:nvPr>
        </p:nvSpPr>
        <p:spPr/>
        <p:txBody>
          <a:bodyPr/>
          <a:lstStyle>
            <a:lvl1pPr>
              <a:defRPr/>
            </a:lvl1pPr>
            <a:extLst/>
          </a:lstStyle>
          <a:p>
            <a:pPr>
              <a:defRPr/>
            </a:pPr>
            <a:endParaRPr lang="en-CA"/>
          </a:p>
        </p:txBody>
      </p:sp>
      <p:sp>
        <p:nvSpPr>
          <p:cNvPr id="9" name="Slide Number Placeholder 8"/>
          <p:cNvSpPr>
            <a:spLocks noGrp="1"/>
          </p:cNvSpPr>
          <p:nvPr>
            <p:ph type="sldNum" sz="quarter" idx="12"/>
          </p:nvPr>
        </p:nvSpPr>
        <p:spPr/>
        <p:txBody>
          <a:bodyPr/>
          <a:lstStyle>
            <a:lvl1pPr>
              <a:defRPr/>
            </a:lvl1pPr>
            <a:extLst/>
          </a:lstStyle>
          <a:p>
            <a:pPr>
              <a:defRPr/>
            </a:pPr>
            <a:fld id="{FA8FA76A-823A-45F0-9C4A-A0AE7A85A0B5}" type="slidenum">
              <a:rPr lang="en-CA"/>
              <a:pPr>
                <a:defRPr/>
              </a:pPr>
              <a:t>‹#›</a:t>
            </a:fld>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rtlCol="0"/>
          <a:lstStyle>
            <a:extLst/>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fld id="{AD17B328-EC14-4737-B063-33A51FC795E5}" type="datetimeFigureOut">
              <a:rPr lang="en-US"/>
              <a:pPr>
                <a:defRPr/>
              </a:pPr>
              <a:t>9/19/2009</a:t>
            </a:fld>
            <a:endParaRPr lang="en-CA"/>
          </a:p>
        </p:txBody>
      </p:sp>
      <p:sp>
        <p:nvSpPr>
          <p:cNvPr id="4" name="Footer Placeholder 21"/>
          <p:cNvSpPr>
            <a:spLocks noGrp="1"/>
          </p:cNvSpPr>
          <p:nvPr>
            <p:ph type="ftr" sz="quarter" idx="11"/>
          </p:nvPr>
        </p:nvSpPr>
        <p:spPr/>
        <p:txBody>
          <a:bodyPr/>
          <a:lstStyle>
            <a:lvl1pPr>
              <a:defRPr/>
            </a:lvl1pPr>
          </a:lstStyle>
          <a:p>
            <a:pPr>
              <a:defRPr/>
            </a:pPr>
            <a:endParaRPr lang="en-CA"/>
          </a:p>
        </p:txBody>
      </p:sp>
      <p:sp>
        <p:nvSpPr>
          <p:cNvPr id="5" name="Slide Number Placeholder 17"/>
          <p:cNvSpPr>
            <a:spLocks noGrp="1"/>
          </p:cNvSpPr>
          <p:nvPr>
            <p:ph type="sldNum" sz="quarter" idx="12"/>
          </p:nvPr>
        </p:nvSpPr>
        <p:spPr/>
        <p:txBody>
          <a:bodyPr/>
          <a:lstStyle>
            <a:lvl1pPr>
              <a:defRPr/>
            </a:lvl1pPr>
          </a:lstStyle>
          <a:p>
            <a:pPr>
              <a:defRPr/>
            </a:pPr>
            <a:fld id="{16F6127F-2418-4D9B-93E8-1D0573563AE1}" type="slidenum">
              <a:rPr lang="en-CA"/>
              <a:pPr>
                <a:defRPr/>
              </a:pPr>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0915959F-0693-49A0-A6AF-5CB6F1147558}" type="datetimeFigureOut">
              <a:rPr lang="en-US"/>
              <a:pPr>
                <a:defRPr/>
              </a:pPr>
              <a:t>9/19/2009</a:t>
            </a:fld>
            <a:endParaRPr lang="en-CA"/>
          </a:p>
        </p:txBody>
      </p:sp>
      <p:sp>
        <p:nvSpPr>
          <p:cNvPr id="3" name="Footer Placeholder 21"/>
          <p:cNvSpPr>
            <a:spLocks noGrp="1"/>
          </p:cNvSpPr>
          <p:nvPr>
            <p:ph type="ftr" sz="quarter" idx="11"/>
          </p:nvPr>
        </p:nvSpPr>
        <p:spPr/>
        <p:txBody>
          <a:bodyPr/>
          <a:lstStyle>
            <a:lvl1pPr>
              <a:defRPr/>
            </a:lvl1pPr>
          </a:lstStyle>
          <a:p>
            <a:pPr>
              <a:defRPr/>
            </a:pPr>
            <a:endParaRPr lang="en-CA"/>
          </a:p>
        </p:txBody>
      </p:sp>
      <p:sp>
        <p:nvSpPr>
          <p:cNvPr id="4" name="Slide Number Placeholder 17"/>
          <p:cNvSpPr>
            <a:spLocks noGrp="1"/>
          </p:cNvSpPr>
          <p:nvPr>
            <p:ph type="sldNum" sz="quarter" idx="12"/>
          </p:nvPr>
        </p:nvSpPr>
        <p:spPr/>
        <p:txBody>
          <a:bodyPr/>
          <a:lstStyle>
            <a:lvl1pPr>
              <a:defRPr/>
            </a:lvl1pPr>
          </a:lstStyle>
          <a:p>
            <a:pPr>
              <a:defRPr/>
            </a:pPr>
            <a:fld id="{F08E84B5-2DCE-44B0-9B0D-33ED6AC61902}" type="slidenum">
              <a:rPr lang="en-CA"/>
              <a:pPr>
                <a:defRPr/>
              </a:pPr>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en-US" smtClean="0"/>
              <a:t>Click to edit Master title style</a:t>
            </a:r>
            <a:endParaRPr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extLst/>
          </a:lstStyle>
          <a:p>
            <a:pPr>
              <a:defRPr/>
            </a:pPr>
            <a:fld id="{D744BF8A-FAF2-4786-B1F5-D76631DAB236}" type="datetimeFigureOut">
              <a:rPr lang="en-US"/>
              <a:pPr>
                <a:defRPr/>
              </a:pPr>
              <a:t>9/19/2009</a:t>
            </a:fld>
            <a:endParaRPr lang="en-CA"/>
          </a:p>
        </p:txBody>
      </p:sp>
      <p:sp>
        <p:nvSpPr>
          <p:cNvPr id="6" name="Footer Placeholder 5"/>
          <p:cNvSpPr>
            <a:spLocks noGrp="1"/>
          </p:cNvSpPr>
          <p:nvPr>
            <p:ph type="ftr" sz="quarter" idx="11"/>
          </p:nvPr>
        </p:nvSpPr>
        <p:spPr/>
        <p:txBody>
          <a:bodyPr/>
          <a:lstStyle>
            <a:lvl1pPr>
              <a:defRPr/>
            </a:lvl1pPr>
            <a:extLst/>
          </a:lstStyle>
          <a:p>
            <a:pPr>
              <a:defRPr/>
            </a:pPr>
            <a:endParaRPr lang="en-CA"/>
          </a:p>
        </p:txBody>
      </p:sp>
      <p:sp>
        <p:nvSpPr>
          <p:cNvPr id="7" name="Slide Number Placeholder 6"/>
          <p:cNvSpPr>
            <a:spLocks noGrp="1"/>
          </p:cNvSpPr>
          <p:nvPr>
            <p:ph type="sldNum" sz="quarter" idx="12"/>
          </p:nvPr>
        </p:nvSpPr>
        <p:spPr/>
        <p:txBody>
          <a:bodyPr/>
          <a:lstStyle>
            <a:lvl1pPr>
              <a:defRPr/>
            </a:lvl1pPr>
            <a:extLst/>
          </a:lstStyle>
          <a:p>
            <a:pPr>
              <a:defRPr/>
            </a:pPr>
            <a:fld id="{04B4FCA5-1B26-4AC2-9693-7B177FFF3212}" type="slidenum">
              <a:rPr lang="en-CA"/>
              <a:pPr>
                <a:defRPr/>
              </a:pPr>
              <a:t>‹#›</a:t>
            </a:fld>
            <a:endParaRPr lang="en-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Freeform 4"/>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6" name="Freeform 5"/>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7" name="Right Triangle 6"/>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8" name="Straight Connector 7"/>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Chevron 8"/>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10" name="Chevron 9"/>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4" name="Text Placeholder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n-US" noProof="0" smtClean="0"/>
              <a:t>Click icon to add picture</a:t>
            </a:r>
            <a:endParaRPr lang="en-US" noProof="0"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n-US" smtClean="0"/>
              <a:t>Click to edit Master title style</a:t>
            </a:r>
            <a:endParaRPr lang="en-US"/>
          </a:p>
        </p:txBody>
      </p:sp>
      <p:sp>
        <p:nvSpPr>
          <p:cNvPr id="11" name="Date Placeholder 4"/>
          <p:cNvSpPr>
            <a:spLocks noGrp="1"/>
          </p:cNvSpPr>
          <p:nvPr>
            <p:ph type="dt" sz="half" idx="10"/>
          </p:nvPr>
        </p:nvSpPr>
        <p:spPr/>
        <p:txBody>
          <a:bodyPr/>
          <a:lstStyle>
            <a:lvl1pPr>
              <a:defRPr>
                <a:solidFill>
                  <a:schemeClr val="tx1"/>
                </a:solidFill>
              </a:defRPr>
            </a:lvl1pPr>
            <a:extLst/>
          </a:lstStyle>
          <a:p>
            <a:pPr>
              <a:defRPr/>
            </a:pPr>
            <a:fld id="{5AAB0017-BCED-4E3C-9BC0-46759A2B6DAD}" type="datetimeFigureOut">
              <a:rPr lang="en-US"/>
              <a:pPr>
                <a:defRPr/>
              </a:pPr>
              <a:t>9/19/2009</a:t>
            </a:fld>
            <a:endParaRPr lang="en-CA"/>
          </a:p>
        </p:txBody>
      </p:sp>
      <p:sp>
        <p:nvSpPr>
          <p:cNvPr id="12" name="Footer Placeholder 5"/>
          <p:cNvSpPr>
            <a:spLocks noGrp="1"/>
          </p:cNvSpPr>
          <p:nvPr>
            <p:ph type="ftr" sz="quarter" idx="11"/>
          </p:nvPr>
        </p:nvSpPr>
        <p:spPr/>
        <p:txBody>
          <a:bodyPr/>
          <a:lstStyle>
            <a:lvl1pPr>
              <a:defRPr>
                <a:solidFill>
                  <a:schemeClr val="tx1"/>
                </a:solidFill>
              </a:defRPr>
            </a:lvl1pPr>
            <a:extLst/>
          </a:lstStyle>
          <a:p>
            <a:pPr>
              <a:defRPr/>
            </a:pPr>
            <a:endParaRPr lang="en-CA"/>
          </a:p>
        </p:txBody>
      </p:sp>
      <p:sp>
        <p:nvSpPr>
          <p:cNvPr id="13" name="Slide Number Placeholder 6"/>
          <p:cNvSpPr>
            <a:spLocks noGrp="1"/>
          </p:cNvSpPr>
          <p:nvPr>
            <p:ph type="sldNum" sz="quarter" idx="12"/>
          </p:nvPr>
        </p:nvSpPr>
        <p:spPr/>
        <p:txBody>
          <a:bodyPr/>
          <a:lstStyle>
            <a:lvl1pPr>
              <a:defRPr>
                <a:solidFill>
                  <a:schemeClr val="tx1"/>
                </a:solidFill>
              </a:defRPr>
            </a:lvl1pPr>
            <a:extLst/>
          </a:lstStyle>
          <a:p>
            <a:pPr>
              <a:defRPr/>
            </a:pPr>
            <a:fld id="{C16F8449-85C4-41F7-894B-3E94422ABD85}" type="slidenum">
              <a:rPr lang="en-CA"/>
              <a:pPr>
                <a:defRPr/>
              </a:pPr>
              <a:t>‹#›</a:t>
            </a:fld>
            <a:endParaRPr lang="en-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3" name="Freeform 12"/>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12" name="Freeform 11"/>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en-US" smtClean="0"/>
              <a:t>Click to edit Master title style</a:t>
            </a:r>
            <a:endParaRPr lang="en-US"/>
          </a:p>
        </p:txBody>
      </p:sp>
      <p:sp>
        <p:nvSpPr>
          <p:cNvPr id="2057" name="Text Placeholder 29"/>
          <p:cNvSpPr>
            <a:spLocks noGrp="1"/>
          </p:cNvSpPr>
          <p:nvPr>
            <p:ph type="body" idx="1"/>
          </p:nvPr>
        </p:nvSpPr>
        <p:spPr bwMode="auto">
          <a:xfrm>
            <a:off x="457200" y="14811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6727825" y="6408738"/>
            <a:ext cx="1919288" cy="365125"/>
          </a:xfrm>
          <a:prstGeom prst="rect">
            <a:avLst/>
          </a:prstGeom>
        </p:spPr>
        <p:txBody>
          <a:bodyPr vert="horz" anchor="b"/>
          <a:lstStyle>
            <a:lvl1pPr algn="l" eaLnBrk="1" fontAlgn="auto" latinLnBrk="0" hangingPunct="1">
              <a:spcBef>
                <a:spcPts val="0"/>
              </a:spcBef>
              <a:spcAft>
                <a:spcPts val="0"/>
              </a:spcAft>
              <a:defRPr kumimoji="0" sz="1000">
                <a:solidFill>
                  <a:schemeClr val="tx1"/>
                </a:solidFill>
                <a:latin typeface="+mn-lt"/>
                <a:cs typeface="+mn-cs"/>
              </a:defRPr>
            </a:lvl1pPr>
            <a:extLst/>
          </a:lstStyle>
          <a:p>
            <a:pPr>
              <a:defRPr/>
            </a:pPr>
            <a:fld id="{B8F16CE9-F5DA-4B00-9AF1-902A34A4F23E}" type="datetimeFigureOut">
              <a:rPr lang="en-US"/>
              <a:pPr>
                <a:defRPr/>
              </a:pPr>
              <a:t>9/19/2009</a:t>
            </a:fld>
            <a:endParaRPr lang="en-CA"/>
          </a:p>
        </p:txBody>
      </p:sp>
      <p:sp>
        <p:nvSpPr>
          <p:cNvPr id="22" name="Footer Placeholder 21"/>
          <p:cNvSpPr>
            <a:spLocks noGrp="1"/>
          </p:cNvSpPr>
          <p:nvPr>
            <p:ph type="ftr" sz="quarter" idx="3"/>
          </p:nvPr>
        </p:nvSpPr>
        <p:spPr>
          <a:xfrm>
            <a:off x="4379913" y="6408738"/>
            <a:ext cx="2351087" cy="365125"/>
          </a:xfrm>
          <a:prstGeom prst="rect">
            <a:avLst/>
          </a:prstGeom>
        </p:spPr>
        <p:txBody>
          <a:bodyPr vert="horz" anchor="b"/>
          <a:lstStyle>
            <a:lvl1pPr algn="r" eaLnBrk="1" fontAlgn="auto" latinLnBrk="0" hangingPunct="1">
              <a:spcBef>
                <a:spcPts val="0"/>
              </a:spcBef>
              <a:spcAft>
                <a:spcPts val="0"/>
              </a:spcAft>
              <a:defRPr kumimoji="0" sz="1000">
                <a:solidFill>
                  <a:schemeClr val="tx1"/>
                </a:solidFill>
                <a:latin typeface="+mn-lt"/>
                <a:cs typeface="+mn-cs"/>
              </a:defRPr>
            </a:lvl1pPr>
            <a:extLst/>
          </a:lstStyle>
          <a:p>
            <a:pPr>
              <a:defRPr/>
            </a:pPr>
            <a:endParaRPr lang="en-CA"/>
          </a:p>
        </p:txBody>
      </p:sp>
      <p:sp>
        <p:nvSpPr>
          <p:cNvPr id="18" name="Slide Number Placeholder 17"/>
          <p:cNvSpPr>
            <a:spLocks noGrp="1"/>
          </p:cNvSpPr>
          <p:nvPr>
            <p:ph type="sldNum" sz="quarter" idx="4"/>
          </p:nvPr>
        </p:nvSpPr>
        <p:spPr>
          <a:xfrm>
            <a:off x="8647113" y="6408738"/>
            <a:ext cx="366712" cy="365125"/>
          </a:xfrm>
          <a:prstGeom prst="rect">
            <a:avLst/>
          </a:prstGeom>
        </p:spPr>
        <p:txBody>
          <a:bodyPr vert="horz" anchor="b"/>
          <a:lstStyle>
            <a:lvl1pPr algn="r" eaLnBrk="1" fontAlgn="auto" latinLnBrk="0" hangingPunct="1">
              <a:spcBef>
                <a:spcPts val="0"/>
              </a:spcBef>
              <a:spcAft>
                <a:spcPts val="0"/>
              </a:spcAft>
              <a:defRPr kumimoji="0" sz="1000" b="0">
                <a:solidFill>
                  <a:schemeClr val="tx1"/>
                </a:solidFill>
                <a:latin typeface="+mn-lt"/>
                <a:cs typeface="+mn-cs"/>
              </a:defRPr>
            </a:lvl1pPr>
            <a:extLst/>
          </a:lstStyle>
          <a:p>
            <a:pPr>
              <a:defRPr/>
            </a:pPr>
            <a:fld id="{989878F2-0C96-4311-A8EB-FCE1C19143B6}" type="slidenum">
              <a:rPr lang="en-CA"/>
              <a:pPr>
                <a:defRPr/>
              </a:pPr>
              <a:t>‹#›</a:t>
            </a:fld>
            <a:endParaRPr lang="en-CA"/>
          </a:p>
        </p:txBody>
      </p:sp>
    </p:spTree>
  </p:cSld>
  <p:clrMap bg1="lt1" tx1="dk1" bg2="lt2" tx2="dk2" accent1="accent1" accent2="accent2" accent3="accent3" accent4="accent4" accent5="accent5" accent6="accent6" hlink="hlink" folHlink="folHlink"/>
  <p:sldLayoutIdLst>
    <p:sldLayoutId id="2147483699" r:id="rId1"/>
    <p:sldLayoutId id="2147483693" r:id="rId2"/>
    <p:sldLayoutId id="2147483700" r:id="rId3"/>
    <p:sldLayoutId id="2147483694" r:id="rId4"/>
    <p:sldLayoutId id="2147483701" r:id="rId5"/>
    <p:sldLayoutId id="2147483695" r:id="rId6"/>
    <p:sldLayoutId id="2147483696" r:id="rId7"/>
    <p:sldLayoutId id="2147483702" r:id="rId8"/>
    <p:sldLayoutId id="2147483703" r:id="rId9"/>
    <p:sldLayoutId id="2147483697" r:id="rId10"/>
    <p:sldLayoutId id="2147483698" r:id="rId11"/>
  </p:sldLayoutIdLst>
  <p:txStyles>
    <p:title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eaLnBrk="0" fontAlgn="base" hangingPunct="0">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eaLnBrk="0" fontAlgn="base" hangingPunct="0">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www.cesc.ca/mainE.html" TargetMode="External"/><Relationship Id="rId2" Type="http://schemas.openxmlformats.org/officeDocument/2006/relationships/hyperlink" Target="http://www.washington.edu/doit/Brochures/PDF/instruction.pdf"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eaLnBrk="1" fontAlgn="auto" hangingPunct="1">
              <a:spcAft>
                <a:spcPts val="0"/>
              </a:spcAft>
              <a:defRPr/>
            </a:pPr>
            <a:r>
              <a:rPr lang="en-CA" dirty="0" smtClean="0"/>
              <a:t>Engaging all Learners</a:t>
            </a:r>
            <a:br>
              <a:rPr lang="en-CA" dirty="0" smtClean="0"/>
            </a:br>
            <a:r>
              <a:rPr lang="en-CA" dirty="0" smtClean="0"/>
              <a:t>through Technology	</a:t>
            </a:r>
            <a:endParaRPr lang="en-CA" dirty="0"/>
          </a:p>
        </p:txBody>
      </p:sp>
      <p:sp>
        <p:nvSpPr>
          <p:cNvPr id="8195" name="Subtitle 2"/>
          <p:cNvSpPr>
            <a:spLocks noGrp="1"/>
          </p:cNvSpPr>
          <p:nvPr>
            <p:ph type="subTitle" idx="1"/>
          </p:nvPr>
        </p:nvSpPr>
        <p:spPr>
          <a:xfrm>
            <a:off x="685800" y="3611563"/>
            <a:ext cx="7772400" cy="1200150"/>
          </a:xfrm>
        </p:spPr>
        <p:txBody>
          <a:bodyPr/>
          <a:lstStyle/>
          <a:p>
            <a:pPr marR="0" algn="l" eaLnBrk="1" hangingPunct="1"/>
            <a:r>
              <a:rPr lang="en-CA" smtClean="0"/>
              <a:t>Marlene Anderson, Theresa Glass, </a:t>
            </a:r>
          </a:p>
          <a:p>
            <a:pPr marR="0" algn="l" eaLnBrk="1" hangingPunct="1"/>
            <a:r>
              <a:rPr lang="en-CA" smtClean="0"/>
              <a:t>Jennine Scott, Janet Tomy, Alison Wells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p:cNvSpPr>
          <p:nvPr>
            <p:ph type="title"/>
          </p:nvPr>
        </p:nvSpPr>
        <p:spPr bwMode="auto"/>
        <p:txBody>
          <a:bodyPr wrap="square" lIns="91440" tIns="45720" rIns="91440" bIns="45720" numCol="1" anchorCtr="0" compatLnSpc="1">
            <a:prstTxWarp prst="textNoShape">
              <a:avLst/>
            </a:prstTxWarp>
            <a:normAutofit fontScale="90000"/>
          </a:bodyPr>
          <a:lstStyle/>
          <a:p>
            <a:pPr eaLnBrk="1" hangingPunct="1">
              <a:defRPr/>
            </a:pPr>
            <a:r>
              <a:rPr lang="en-US" sz="3700" smtClean="0">
                <a:effectLst/>
              </a:rPr>
              <a:t>Guidelines for Universal Design for Instruction Continued:</a:t>
            </a:r>
          </a:p>
        </p:txBody>
      </p:sp>
      <p:sp>
        <p:nvSpPr>
          <p:cNvPr id="16387" name="Rectangle 3"/>
          <p:cNvSpPr>
            <a:spLocks noGrp="1"/>
          </p:cNvSpPr>
          <p:nvPr>
            <p:ph type="body" idx="1"/>
          </p:nvPr>
        </p:nvSpPr>
        <p:spPr>
          <a:xfrm>
            <a:off x="457200" y="1916113"/>
            <a:ext cx="8229600" cy="4465637"/>
          </a:xfrm>
        </p:spPr>
        <p:txBody>
          <a:bodyPr/>
          <a:lstStyle/>
          <a:p>
            <a:pPr lvl="1" eaLnBrk="1" hangingPunct="1">
              <a:lnSpc>
                <a:spcPct val="90000"/>
              </a:lnSpc>
            </a:pPr>
            <a:r>
              <a:rPr lang="en-US" sz="2000" b="1" smtClean="0"/>
              <a:t>Information resources and technology:  Ensure that course materials, notes and other information resources are engaging and accessible for all students.</a:t>
            </a:r>
          </a:p>
          <a:p>
            <a:pPr lvl="1" eaLnBrk="1" hangingPunct="1">
              <a:lnSpc>
                <a:spcPct val="90000"/>
              </a:lnSpc>
            </a:pPr>
            <a:endParaRPr lang="en-US" sz="2000" b="1" smtClean="0"/>
          </a:p>
          <a:p>
            <a:pPr lvl="1" eaLnBrk="1" hangingPunct="1">
              <a:lnSpc>
                <a:spcPct val="90000"/>
              </a:lnSpc>
            </a:pPr>
            <a:r>
              <a:rPr lang="en-US" sz="2000" b="1" smtClean="0"/>
              <a:t>Feedback:  Provide specific feedback on a regular basis.</a:t>
            </a:r>
          </a:p>
          <a:p>
            <a:pPr lvl="1" eaLnBrk="1" hangingPunct="1">
              <a:lnSpc>
                <a:spcPct val="90000"/>
              </a:lnSpc>
            </a:pPr>
            <a:endParaRPr lang="en-US" sz="2000" b="1" smtClean="0"/>
          </a:p>
          <a:p>
            <a:pPr lvl="1" eaLnBrk="1" hangingPunct="1">
              <a:lnSpc>
                <a:spcPct val="90000"/>
              </a:lnSpc>
            </a:pPr>
            <a:r>
              <a:rPr lang="en-US" sz="2000" b="1" smtClean="0"/>
              <a:t>Assessment:  Regularly assess student progress using multiple accessible methods and tools, and adjust instruction accordingly.</a:t>
            </a:r>
          </a:p>
          <a:p>
            <a:pPr lvl="1" eaLnBrk="1" hangingPunct="1">
              <a:lnSpc>
                <a:spcPct val="90000"/>
              </a:lnSpc>
            </a:pPr>
            <a:endParaRPr lang="en-US" sz="2000" b="1" smtClean="0"/>
          </a:p>
          <a:p>
            <a:pPr lvl="1" eaLnBrk="1" hangingPunct="1">
              <a:lnSpc>
                <a:spcPct val="90000"/>
              </a:lnSpc>
            </a:pPr>
            <a:r>
              <a:rPr lang="en-US" sz="2000" b="1" smtClean="0"/>
              <a:t>Accommodation:  Plan for accommodations for students whose needs are not met by the instructional design.</a:t>
            </a:r>
          </a:p>
          <a:p>
            <a:pPr eaLnBrk="1" hangingPunct="1">
              <a:lnSpc>
                <a:spcPct val="90000"/>
              </a:lnSpc>
            </a:pPr>
            <a:endParaRPr lang="en-US" sz="2000" smtClean="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Content Placeholder 1"/>
          <p:cNvSpPr>
            <a:spLocks noGrp="1"/>
          </p:cNvSpPr>
          <p:nvPr>
            <p:ph idx="1"/>
          </p:nvPr>
        </p:nvSpPr>
        <p:spPr/>
        <p:txBody>
          <a:bodyPr/>
          <a:lstStyle/>
          <a:p>
            <a:pPr eaLnBrk="1" hangingPunct="1"/>
            <a:r>
              <a:rPr lang="en-CA" dirty="0" smtClean="0"/>
              <a:t>Children’s Brains are only 25% developed at birth. The more stimulation a child has through all of it’s senses (hearing, taste, touch, smell, sight) the more rapidly further development will occur (M. Fox, 2008</a:t>
            </a:r>
            <a:r>
              <a:rPr lang="en-CA" dirty="0" smtClean="0"/>
              <a:t>).</a:t>
            </a:r>
          </a:p>
          <a:p>
            <a:pPr eaLnBrk="1" hangingPunct="1">
              <a:buNone/>
            </a:pPr>
            <a:endParaRPr lang="en-CA" dirty="0" smtClean="0"/>
          </a:p>
          <a:p>
            <a:pPr eaLnBrk="1" hangingPunct="1"/>
            <a:endParaRPr lang="en-CA" dirty="0" smtClean="0"/>
          </a:p>
          <a:p>
            <a:pPr eaLnBrk="1" hangingPunct="1"/>
            <a:endParaRPr lang="en-CA" dirty="0" smtClean="0"/>
          </a:p>
        </p:txBody>
      </p:sp>
      <p:sp>
        <p:nvSpPr>
          <p:cNvPr id="3" name="Title 2"/>
          <p:cNvSpPr>
            <a:spLocks noGrp="1"/>
          </p:cNvSpPr>
          <p:nvPr>
            <p:ph type="title"/>
          </p:nvPr>
        </p:nvSpPr>
        <p:spPr/>
        <p:txBody>
          <a:bodyPr>
            <a:normAutofit fontScale="90000"/>
          </a:bodyPr>
          <a:lstStyle/>
          <a:p>
            <a:pPr eaLnBrk="1" fontAlgn="auto" hangingPunct="1">
              <a:spcAft>
                <a:spcPts val="0"/>
              </a:spcAft>
              <a:defRPr/>
            </a:pPr>
            <a:r>
              <a:rPr lang="en-CA" dirty="0" smtClean="0"/>
              <a:t>What do we know about children and learning? </a:t>
            </a:r>
            <a:endParaRPr lang="en-CA"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Content Placeholder 1"/>
          <p:cNvSpPr>
            <a:spLocks noGrp="1"/>
          </p:cNvSpPr>
          <p:nvPr>
            <p:ph idx="1"/>
          </p:nvPr>
        </p:nvSpPr>
        <p:spPr/>
        <p:txBody>
          <a:bodyPr/>
          <a:lstStyle/>
          <a:p>
            <a:pPr eaLnBrk="1" hangingPunct="1"/>
            <a:r>
              <a:rPr lang="en-CA" sz="2400" dirty="0" smtClean="0"/>
              <a:t>30% of children who are not reading well by the end of Grade 3 are at risk of dropping out or failing to graduate </a:t>
            </a:r>
            <a:r>
              <a:rPr lang="en-CA" sz="2400" dirty="0" smtClean="0"/>
              <a:t>(Canadian Education Statistics Council  2006) </a:t>
            </a:r>
            <a:r>
              <a:rPr lang="en-CA" sz="2400" dirty="0" smtClean="0"/>
              <a:t>.</a:t>
            </a:r>
          </a:p>
          <a:p>
            <a:pPr eaLnBrk="1" hangingPunct="1"/>
            <a:r>
              <a:rPr lang="en-CA" sz="2400" dirty="0" smtClean="0"/>
              <a:t>At least 30% of students do not have sufficient reading or writing abilities by the end of Grade 6 </a:t>
            </a:r>
            <a:r>
              <a:rPr lang="en-CA" sz="2400" dirty="0" smtClean="0"/>
              <a:t>(Canadian Education Statistics Council, 2006). </a:t>
            </a:r>
            <a:endParaRPr lang="en-CA" sz="2400" dirty="0" smtClean="0"/>
          </a:p>
          <a:p>
            <a:pPr eaLnBrk="1" hangingPunct="1"/>
            <a:r>
              <a:rPr lang="en-CA" sz="2400" dirty="0" smtClean="0"/>
              <a:t>1.68% of students will be labelled Developmentally Disabled with 85% of these children showing language/reading disorders </a:t>
            </a:r>
            <a:r>
              <a:rPr lang="en-CA" sz="2400" dirty="0" smtClean="0"/>
              <a:t>(</a:t>
            </a:r>
            <a:r>
              <a:rPr lang="en-CA" sz="2400" dirty="0" err="1" smtClean="0"/>
              <a:t>Warr-Leeper</a:t>
            </a:r>
            <a:r>
              <a:rPr lang="en-CA" sz="2400" dirty="0" smtClean="0"/>
              <a:t>, 2008)</a:t>
            </a:r>
            <a:r>
              <a:rPr lang="en-CA" sz="2400" dirty="0" smtClean="0"/>
              <a:t>.</a:t>
            </a:r>
            <a:endParaRPr lang="en-CA" sz="2400" dirty="0" smtClean="0"/>
          </a:p>
        </p:txBody>
      </p:sp>
      <p:sp>
        <p:nvSpPr>
          <p:cNvPr id="3" name="Title 2"/>
          <p:cNvSpPr>
            <a:spLocks noGrp="1"/>
          </p:cNvSpPr>
          <p:nvPr>
            <p:ph type="title"/>
          </p:nvPr>
        </p:nvSpPr>
        <p:spPr/>
        <p:txBody>
          <a:bodyPr>
            <a:normAutofit fontScale="90000"/>
          </a:bodyPr>
          <a:lstStyle/>
          <a:p>
            <a:pPr eaLnBrk="1" hangingPunct="1">
              <a:defRPr/>
            </a:pPr>
            <a:r>
              <a:rPr lang="en-CA" dirty="0" smtClean="0"/>
              <a:t>What do we know about children and learning?</a:t>
            </a:r>
            <a:endParaRPr lang="en-C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Content Placeholder 1"/>
          <p:cNvSpPr>
            <a:spLocks noGrp="1"/>
          </p:cNvSpPr>
          <p:nvPr>
            <p:ph idx="1"/>
          </p:nvPr>
        </p:nvSpPr>
        <p:spPr/>
        <p:txBody>
          <a:bodyPr/>
          <a:lstStyle/>
          <a:p>
            <a:pPr eaLnBrk="1" hangingPunct="1"/>
            <a:r>
              <a:rPr lang="en-CA" sz="2400" dirty="0" smtClean="0"/>
              <a:t>4.73% of students will be labelled Learning Disabled with 90% to 100% of these students showing some form of language/reading </a:t>
            </a:r>
            <a:r>
              <a:rPr lang="en-CA" sz="2400" dirty="0" smtClean="0"/>
              <a:t>disorder.</a:t>
            </a:r>
            <a:endParaRPr lang="en-CA" sz="2400" dirty="0" smtClean="0"/>
          </a:p>
          <a:p>
            <a:pPr eaLnBrk="1" hangingPunct="1"/>
            <a:r>
              <a:rPr lang="en-CA" sz="2400" dirty="0" smtClean="0"/>
              <a:t>1% will be labelled Emotionally Disordered with 70% of these children showing language </a:t>
            </a:r>
            <a:r>
              <a:rPr lang="en-CA" sz="2400" dirty="0" smtClean="0"/>
              <a:t>disorders. </a:t>
            </a:r>
            <a:endParaRPr lang="en-CA" sz="2400" dirty="0" smtClean="0"/>
          </a:p>
          <a:p>
            <a:pPr eaLnBrk="1" hangingPunct="1"/>
            <a:r>
              <a:rPr lang="en-CA" sz="2400" dirty="0" smtClean="0"/>
              <a:t>In a community study </a:t>
            </a:r>
            <a:r>
              <a:rPr lang="en-CA" sz="2400" dirty="0" smtClean="0"/>
              <a:t>of 1,655 five year olds, 60% of those who were diagnosed with a psychiatric disorder were also diagnosed with a language/reading disorder </a:t>
            </a:r>
            <a:endParaRPr lang="en-CA" sz="2400" dirty="0" smtClean="0"/>
          </a:p>
          <a:p>
            <a:pPr eaLnBrk="1" hangingPunct="1">
              <a:buNone/>
            </a:pPr>
            <a:endParaRPr lang="en-CA" sz="2400" dirty="0" smtClean="0"/>
          </a:p>
          <a:p>
            <a:pPr eaLnBrk="1" hangingPunct="1">
              <a:buNone/>
            </a:pPr>
            <a:r>
              <a:rPr lang="en-CA" sz="2400" dirty="0" smtClean="0"/>
              <a:t>			(</a:t>
            </a:r>
            <a:r>
              <a:rPr lang="en-CA" sz="2400" dirty="0" err="1" smtClean="0"/>
              <a:t>Warr-Leeper</a:t>
            </a:r>
            <a:r>
              <a:rPr lang="en-CA" sz="2400" dirty="0" smtClean="0"/>
              <a:t>, 2008)</a:t>
            </a:r>
            <a:endParaRPr lang="en-CA" sz="2400" dirty="0" smtClean="0"/>
          </a:p>
          <a:p>
            <a:pPr eaLnBrk="1" hangingPunct="1"/>
            <a:endParaRPr lang="en-CA" sz="2400" dirty="0" smtClean="0"/>
          </a:p>
        </p:txBody>
      </p:sp>
      <p:sp>
        <p:nvSpPr>
          <p:cNvPr id="3" name="Title 2"/>
          <p:cNvSpPr>
            <a:spLocks noGrp="1"/>
          </p:cNvSpPr>
          <p:nvPr>
            <p:ph type="title"/>
          </p:nvPr>
        </p:nvSpPr>
        <p:spPr/>
        <p:txBody>
          <a:bodyPr>
            <a:normAutofit fontScale="90000"/>
          </a:bodyPr>
          <a:lstStyle/>
          <a:p>
            <a:pPr eaLnBrk="1" hangingPunct="1">
              <a:defRPr/>
            </a:pPr>
            <a:r>
              <a:rPr lang="en-CA" dirty="0" smtClean="0"/>
              <a:t>What do we know about children and learning? </a:t>
            </a:r>
            <a:endParaRPr lang="en-CA"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Content Placeholder 1"/>
          <p:cNvSpPr>
            <a:spLocks noGrp="1"/>
          </p:cNvSpPr>
          <p:nvPr>
            <p:ph idx="1"/>
          </p:nvPr>
        </p:nvSpPr>
        <p:spPr/>
        <p:txBody>
          <a:bodyPr/>
          <a:lstStyle/>
          <a:p>
            <a:pPr eaLnBrk="1" hangingPunct="1"/>
            <a:r>
              <a:rPr lang="en-CA" sz="2400" dirty="0" smtClean="0"/>
              <a:t>Young people absorb an average of 8.5 hours of digital and video sensory stimulation a day. By twenty years of age the average individual has spent more then 20,000 hours on the Web, and over 10,000 hours playing video games</a:t>
            </a:r>
          </a:p>
          <a:p>
            <a:pPr eaLnBrk="1" hangingPunct="1"/>
            <a:r>
              <a:rPr lang="en-CA" sz="2400" dirty="0" smtClean="0"/>
              <a:t>Studies suggest that individuals who spend a great deal of time on-line see an increase in their </a:t>
            </a:r>
            <a:r>
              <a:rPr lang="en-CA" sz="2400" dirty="0" err="1" smtClean="0"/>
              <a:t>dorsolateral</a:t>
            </a:r>
            <a:r>
              <a:rPr lang="en-CA" sz="2400" dirty="0" smtClean="0"/>
              <a:t> area of the prefrontal cortex.  This region is associated with decision making, integrating complex information, and short-term memory. </a:t>
            </a:r>
          </a:p>
          <a:p>
            <a:pPr eaLnBrk="1" hangingPunct="1">
              <a:buFont typeface="Wingdings 3" pitchFamily="18" charset="2"/>
              <a:buNone/>
            </a:pPr>
            <a:r>
              <a:rPr lang="en-CA" sz="2400" dirty="0" smtClean="0"/>
              <a:t>					</a:t>
            </a:r>
            <a:r>
              <a:rPr lang="en-CA" sz="2400" dirty="0" smtClean="0"/>
              <a:t>		(George, 2008</a:t>
            </a:r>
            <a:r>
              <a:rPr lang="en-CA" sz="2400" dirty="0" smtClean="0"/>
              <a:t>)</a:t>
            </a:r>
          </a:p>
        </p:txBody>
      </p:sp>
      <p:sp>
        <p:nvSpPr>
          <p:cNvPr id="3" name="Title 2"/>
          <p:cNvSpPr>
            <a:spLocks noGrp="1"/>
          </p:cNvSpPr>
          <p:nvPr>
            <p:ph type="title"/>
          </p:nvPr>
        </p:nvSpPr>
        <p:spPr/>
        <p:txBody>
          <a:bodyPr>
            <a:normAutofit fontScale="90000"/>
          </a:bodyPr>
          <a:lstStyle/>
          <a:p>
            <a:pPr eaLnBrk="1" hangingPunct="1">
              <a:defRPr/>
            </a:pPr>
            <a:r>
              <a:rPr lang="en-CA" dirty="0" smtClean="0"/>
              <a:t>What do we know about children, learning and technology?</a:t>
            </a:r>
            <a:endParaRPr lang="en-C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Content Placeholder 1"/>
          <p:cNvSpPr>
            <a:spLocks noGrp="1"/>
          </p:cNvSpPr>
          <p:nvPr>
            <p:ph idx="1"/>
          </p:nvPr>
        </p:nvSpPr>
        <p:spPr/>
        <p:txBody>
          <a:bodyPr/>
          <a:lstStyle/>
          <a:p>
            <a:pPr eaLnBrk="1" hangingPunct="1"/>
            <a:r>
              <a:rPr lang="en-CA" sz="2400" dirty="0" smtClean="0"/>
              <a:t>The educational model used to be based on increasing students overall stored information.  Now information becomes obsolete quickly. As information is now retrieved easily through technology, education needs to shift to help students know where to find the information they need.</a:t>
            </a:r>
          </a:p>
          <a:p>
            <a:pPr eaLnBrk="1" hangingPunct="1"/>
            <a:r>
              <a:rPr lang="en-CA" sz="2400" dirty="0" smtClean="0"/>
              <a:t>Technology helps us to develop new and efficient ways of finding, synthesizing, and communicating information. This allows learning to take place with a broader audience. </a:t>
            </a:r>
          </a:p>
          <a:p>
            <a:pPr eaLnBrk="1" hangingPunct="1">
              <a:buFont typeface="Wingdings 3" pitchFamily="18" charset="2"/>
              <a:buNone/>
            </a:pPr>
            <a:r>
              <a:rPr lang="en-CA" sz="2400" dirty="0" smtClean="0"/>
              <a:t>				</a:t>
            </a:r>
            <a:r>
              <a:rPr lang="en-CA" sz="2400" dirty="0" smtClean="0"/>
              <a:t>		( George, </a:t>
            </a:r>
            <a:r>
              <a:rPr lang="en-CA" sz="2400" dirty="0" smtClean="0"/>
              <a:t>2008)</a:t>
            </a:r>
          </a:p>
        </p:txBody>
      </p:sp>
      <p:sp>
        <p:nvSpPr>
          <p:cNvPr id="3" name="Title 2"/>
          <p:cNvSpPr>
            <a:spLocks noGrp="1"/>
          </p:cNvSpPr>
          <p:nvPr>
            <p:ph type="title"/>
          </p:nvPr>
        </p:nvSpPr>
        <p:spPr/>
        <p:txBody>
          <a:bodyPr>
            <a:normAutofit fontScale="90000"/>
          </a:bodyPr>
          <a:lstStyle/>
          <a:p>
            <a:pPr eaLnBrk="1" hangingPunct="1">
              <a:defRPr/>
            </a:pPr>
            <a:r>
              <a:rPr lang="en-CA" dirty="0" smtClean="0"/>
              <a:t>What do we know about children, learning and technology?</a:t>
            </a:r>
            <a:endParaRPr lang="en-CA"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p:cNvSpPr>
          <p:nvPr>
            <p:ph type="title"/>
          </p:nvPr>
        </p:nvSpPr>
        <p:spPr bwMode="auto"/>
        <p:txBody>
          <a:bodyPr wrap="square" lIns="91440" tIns="45720" rIns="91440" bIns="45720" numCol="1" anchorCtr="0" compatLnSpc="1">
            <a:prstTxWarp prst="textNoShape">
              <a:avLst/>
            </a:prstTxWarp>
          </a:bodyPr>
          <a:lstStyle/>
          <a:p>
            <a:pPr eaLnBrk="1" hangingPunct="1">
              <a:defRPr/>
            </a:pPr>
            <a:r>
              <a:rPr lang="en-US" smtClean="0">
                <a:effectLst/>
              </a:rPr>
              <a:t>References</a:t>
            </a:r>
          </a:p>
        </p:txBody>
      </p:sp>
      <p:sp>
        <p:nvSpPr>
          <p:cNvPr id="22531" name="Rectangle 3"/>
          <p:cNvSpPr>
            <a:spLocks noGrp="1"/>
          </p:cNvSpPr>
          <p:nvPr>
            <p:ph type="body" idx="1"/>
          </p:nvPr>
        </p:nvSpPr>
        <p:spPr/>
        <p:txBody>
          <a:bodyPr/>
          <a:lstStyle/>
          <a:p>
            <a:pPr eaLnBrk="1" hangingPunct="1">
              <a:buFont typeface="Wingdings 3" pitchFamily="18" charset="2"/>
              <a:buNone/>
            </a:pPr>
            <a:r>
              <a:rPr lang="en-US" sz="1200" dirty="0" err="1" smtClean="0"/>
              <a:t>Burgstahler</a:t>
            </a:r>
            <a:r>
              <a:rPr lang="en-US" sz="1200" dirty="0" smtClean="0"/>
              <a:t>, S. (2009). </a:t>
            </a:r>
            <a:r>
              <a:rPr lang="en-US" sz="1200" i="1" dirty="0" smtClean="0"/>
              <a:t>Universal Design of Instruction (UDI):  Definition, Principles, And Examples. </a:t>
            </a:r>
            <a:r>
              <a:rPr lang="en-US" sz="1200" dirty="0" smtClean="0"/>
              <a:t>Seattle: University of Washington. Retrieved September 5/09 from </a:t>
            </a:r>
            <a:r>
              <a:rPr lang="en-US" sz="1200" dirty="0" smtClean="0">
                <a:hlinkClick r:id="rId2"/>
              </a:rPr>
              <a:t>http://</a:t>
            </a:r>
            <a:r>
              <a:rPr lang="en-US" sz="1200" dirty="0" smtClean="0">
                <a:hlinkClick r:id="rId2"/>
              </a:rPr>
              <a:t>www.washington.edu/doit/Brochures/PDF/instruction.pdf</a:t>
            </a:r>
            <a:endParaRPr lang="en-US" sz="1200" dirty="0" smtClean="0"/>
          </a:p>
          <a:p>
            <a:pPr eaLnBrk="1" hangingPunct="1">
              <a:buNone/>
            </a:pPr>
            <a:r>
              <a:rPr lang="en-US" sz="1200" dirty="0" smtClean="0"/>
              <a:t>Canadian Education Statistics Council. (2009) </a:t>
            </a:r>
            <a:r>
              <a:rPr lang="en-US" sz="1200" i="1" dirty="0" smtClean="0"/>
              <a:t>Pan Education indicators program. </a:t>
            </a:r>
            <a:r>
              <a:rPr lang="en-US" sz="1200" dirty="0" smtClean="0"/>
              <a:t> Retrieved September 19/09 from </a:t>
            </a:r>
            <a:r>
              <a:rPr lang="en-US" sz="1200" dirty="0" smtClean="0">
                <a:hlinkClick r:id="rId3"/>
              </a:rPr>
              <a:t>http://www.cesc.ca/mainE.html</a:t>
            </a:r>
            <a:r>
              <a:rPr lang="en-US" sz="1200" dirty="0" smtClean="0"/>
              <a:t>   </a:t>
            </a:r>
            <a:endParaRPr lang="en-US" sz="1200" i="1" dirty="0" smtClean="0"/>
          </a:p>
          <a:p>
            <a:pPr eaLnBrk="1" hangingPunct="1">
              <a:buFont typeface="Wingdings 3" pitchFamily="18" charset="2"/>
              <a:buNone/>
            </a:pPr>
            <a:r>
              <a:rPr lang="en-US" sz="1200" dirty="0" smtClean="0"/>
              <a:t>Fox, M. (2008) </a:t>
            </a:r>
            <a:r>
              <a:rPr lang="en-US" sz="1200" i="1" dirty="0" smtClean="0"/>
              <a:t>Reading magic: Why reading aloud to our children will change their lives forever.  </a:t>
            </a:r>
            <a:r>
              <a:rPr lang="en-US" sz="1200" dirty="0" smtClean="0"/>
              <a:t>New York: Harcourt inc. </a:t>
            </a:r>
          </a:p>
          <a:p>
            <a:pPr eaLnBrk="1" hangingPunct="1">
              <a:buFont typeface="Wingdings 3" pitchFamily="18" charset="2"/>
              <a:buNone/>
            </a:pPr>
            <a:r>
              <a:rPr lang="en-US" sz="1200" dirty="0" smtClean="0"/>
              <a:t>George, L. (2008, November) </a:t>
            </a:r>
            <a:r>
              <a:rPr lang="en-US" sz="1200" dirty="0" err="1" smtClean="0"/>
              <a:t>Dumbed</a:t>
            </a:r>
            <a:r>
              <a:rPr lang="en-US" sz="1200" dirty="0" smtClean="0"/>
              <a:t> down; The troubling science of how technology is rewiring kids’ brains. </a:t>
            </a:r>
            <a:r>
              <a:rPr lang="en-US" sz="1200" i="1" dirty="0" err="1" smtClean="0"/>
              <a:t>Macleans</a:t>
            </a:r>
            <a:r>
              <a:rPr lang="en-US" sz="1200" i="1" dirty="0" smtClean="0"/>
              <a:t>, 11 </a:t>
            </a:r>
            <a:r>
              <a:rPr lang="en-US" sz="1200" dirty="0" smtClean="0"/>
              <a:t>(17), 56-59. </a:t>
            </a:r>
            <a:endParaRPr lang="en-US" sz="1200" dirty="0" smtClean="0"/>
          </a:p>
          <a:p>
            <a:pPr eaLnBrk="1" hangingPunct="1">
              <a:buFont typeface="Wingdings 3" pitchFamily="18" charset="2"/>
              <a:buNone/>
            </a:pPr>
            <a:r>
              <a:rPr lang="en-US" sz="1200" dirty="0" smtClean="0"/>
              <a:t>Miranda, P. (2009). </a:t>
            </a:r>
            <a:r>
              <a:rPr lang="en-US" sz="1200" i="1" dirty="0" smtClean="0"/>
              <a:t>Workshop on Universal Design. </a:t>
            </a:r>
            <a:r>
              <a:rPr lang="en-US" sz="1200" dirty="0" smtClean="0"/>
              <a:t>University of British Columbia</a:t>
            </a:r>
            <a:r>
              <a:rPr lang="en-US" sz="1200" dirty="0" smtClean="0"/>
              <a:t>.</a:t>
            </a:r>
          </a:p>
          <a:p>
            <a:pPr eaLnBrk="1" hangingPunct="1">
              <a:buFont typeface="Wingdings 3" pitchFamily="18" charset="2"/>
              <a:buNone/>
            </a:pPr>
            <a:r>
              <a:rPr lang="en-US" sz="1200" dirty="0" err="1" smtClean="0"/>
              <a:t>Warr-Leeper</a:t>
            </a:r>
            <a:r>
              <a:rPr lang="en-US" sz="1200" dirty="0" smtClean="0"/>
              <a:t>, G. (2008) . </a:t>
            </a:r>
            <a:r>
              <a:rPr lang="en-US" sz="1200" i="1" dirty="0" smtClean="0"/>
              <a:t>Communication at the heart of education</a:t>
            </a:r>
            <a:r>
              <a:rPr lang="en-US" sz="1200" dirty="0" smtClean="0"/>
              <a:t>. University of Western Ontario. </a:t>
            </a:r>
          </a:p>
          <a:p>
            <a:pPr eaLnBrk="1" hangingPunct="1">
              <a:buFont typeface="Wingdings 3" pitchFamily="18" charset="2"/>
              <a:buNone/>
            </a:pPr>
            <a:endParaRPr lang="en-US" sz="1200" dirty="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Content Placeholder 1"/>
          <p:cNvSpPr>
            <a:spLocks noGrp="1"/>
          </p:cNvSpPr>
          <p:nvPr>
            <p:ph idx="1"/>
          </p:nvPr>
        </p:nvSpPr>
        <p:spPr/>
        <p:txBody>
          <a:bodyPr/>
          <a:lstStyle/>
          <a:p>
            <a:pPr eaLnBrk="1" hangingPunct="1"/>
            <a:r>
              <a:rPr lang="en-CA" smtClean="0"/>
              <a:t>Theory – Constructivism</a:t>
            </a:r>
          </a:p>
          <a:p>
            <a:pPr eaLnBrk="1" hangingPunct="1"/>
            <a:r>
              <a:rPr lang="en-CA" smtClean="0"/>
              <a:t>Framework – Universal Design for Instruction</a:t>
            </a:r>
          </a:p>
          <a:p>
            <a:pPr eaLnBrk="1" hangingPunct="1"/>
            <a:r>
              <a:rPr lang="en-CA" smtClean="0"/>
              <a:t>Through Differentiated Instruction</a:t>
            </a:r>
          </a:p>
          <a:p>
            <a:pPr marL="742950" lvl="1" indent="-285750" eaLnBrk="1" hangingPunct="1"/>
            <a:r>
              <a:rPr lang="en-CA" smtClean="0"/>
              <a:t>Technology</a:t>
            </a:r>
          </a:p>
          <a:p>
            <a:pPr marL="1143000" lvl="2" eaLnBrk="1" hangingPunct="1"/>
            <a:r>
              <a:rPr lang="en-CA" smtClean="0"/>
              <a:t>Teaching Methods</a:t>
            </a:r>
          </a:p>
          <a:p>
            <a:pPr marL="1143000" lvl="2" eaLnBrk="1" hangingPunct="1"/>
            <a:r>
              <a:rPr lang="en-CA" smtClean="0"/>
              <a:t>Teaching Strategies</a:t>
            </a:r>
          </a:p>
          <a:p>
            <a:pPr marL="1143000" lvl="2" eaLnBrk="1" hangingPunct="1"/>
            <a:r>
              <a:rPr lang="en-CA" smtClean="0"/>
              <a:t>Engagement</a:t>
            </a:r>
          </a:p>
          <a:p>
            <a:pPr marL="1143000" lvl="2" eaLnBrk="1" hangingPunct="1"/>
            <a:r>
              <a:rPr lang="en-CA" smtClean="0"/>
              <a:t>Levelling the playing field in terms of disabilities</a:t>
            </a:r>
          </a:p>
          <a:p>
            <a:pPr marL="1143000" lvl="2" eaLnBrk="1" hangingPunct="1"/>
            <a:endParaRPr lang="en-CA" smtClean="0"/>
          </a:p>
          <a:p>
            <a:pPr eaLnBrk="1" hangingPunct="1"/>
            <a:endParaRPr lang="en-CA" smtClean="0"/>
          </a:p>
        </p:txBody>
      </p:sp>
      <p:sp>
        <p:nvSpPr>
          <p:cNvPr id="3" name="Title 2"/>
          <p:cNvSpPr>
            <a:spLocks noGrp="1"/>
          </p:cNvSpPr>
          <p:nvPr>
            <p:ph type="title"/>
          </p:nvPr>
        </p:nvSpPr>
        <p:spPr/>
        <p:txBody>
          <a:bodyPr>
            <a:normAutofit fontScale="90000"/>
          </a:bodyPr>
          <a:lstStyle/>
          <a:p>
            <a:pPr eaLnBrk="1" fontAlgn="auto" hangingPunct="1">
              <a:spcAft>
                <a:spcPts val="0"/>
              </a:spcAft>
              <a:defRPr/>
            </a:pPr>
            <a:r>
              <a:rPr lang="en-CA" dirty="0" smtClean="0"/>
              <a:t>Background- General</a:t>
            </a:r>
            <a:br>
              <a:rPr lang="en-CA" dirty="0" smtClean="0"/>
            </a:br>
            <a:r>
              <a:rPr lang="en-CA" dirty="0" smtClean="0"/>
              <a:t>	</a:t>
            </a:r>
            <a:endParaRPr lang="en-CA"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p:cNvSpPr>
          <p:nvPr>
            <p:ph type="title"/>
          </p:nvPr>
        </p:nvSpPr>
        <p:spPr bwMode="auto"/>
        <p:txBody>
          <a:bodyPr wrap="square" lIns="91440" tIns="45720" rIns="91440" bIns="45720" numCol="1" anchorCtr="0" compatLnSpc="1">
            <a:prstTxWarp prst="textNoShape">
              <a:avLst/>
            </a:prstTxWarp>
          </a:bodyPr>
          <a:lstStyle/>
          <a:p>
            <a:pPr eaLnBrk="1" hangingPunct="1">
              <a:defRPr/>
            </a:pPr>
            <a:r>
              <a:rPr lang="en-US" smtClean="0">
                <a:effectLst/>
              </a:rPr>
              <a:t>Constructivism</a:t>
            </a:r>
          </a:p>
        </p:txBody>
      </p:sp>
      <p:sp>
        <p:nvSpPr>
          <p:cNvPr id="10243" name="Rectangle 3"/>
          <p:cNvSpPr>
            <a:spLocks noGrp="1"/>
          </p:cNvSpPr>
          <p:nvPr>
            <p:ph type="body" idx="1"/>
          </p:nvPr>
        </p:nvSpPr>
        <p:spPr/>
        <p:txBody>
          <a:bodyPr/>
          <a:lstStyle/>
          <a:p>
            <a:pPr eaLnBrk="1" hangingPunct="1"/>
            <a:r>
              <a:rPr lang="en-US" smtClean="0"/>
              <a:t>Definition: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ontent Placeholder 1"/>
          <p:cNvSpPr>
            <a:spLocks noGrp="1"/>
          </p:cNvSpPr>
          <p:nvPr>
            <p:ph idx="1"/>
          </p:nvPr>
        </p:nvSpPr>
        <p:spPr/>
        <p:txBody>
          <a:bodyPr/>
          <a:lstStyle/>
          <a:p>
            <a:pPr eaLnBrk="1" hangingPunct="1"/>
            <a:r>
              <a:rPr lang="en-CA" smtClean="0"/>
              <a:t>Framework</a:t>
            </a:r>
          </a:p>
        </p:txBody>
      </p:sp>
      <p:sp>
        <p:nvSpPr>
          <p:cNvPr id="3" name="Title 2"/>
          <p:cNvSpPr>
            <a:spLocks noGrp="1"/>
          </p:cNvSpPr>
          <p:nvPr>
            <p:ph type="title"/>
          </p:nvPr>
        </p:nvSpPr>
        <p:spPr/>
        <p:txBody>
          <a:bodyPr/>
          <a:lstStyle/>
          <a:p>
            <a:pPr eaLnBrk="1" fontAlgn="auto" hangingPunct="1">
              <a:spcAft>
                <a:spcPts val="0"/>
              </a:spcAft>
              <a:defRPr/>
            </a:pPr>
            <a:r>
              <a:rPr lang="en-CA" dirty="0" smtClean="0"/>
              <a:t>Background- Universal Design</a:t>
            </a:r>
            <a:endParaRPr lang="en-CA"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p:cNvSpPr>
          <p:nvPr>
            <p:ph type="title"/>
          </p:nvPr>
        </p:nvSpPr>
        <p:spPr bwMode="auto"/>
        <p:txBody>
          <a:bodyPr wrap="square" lIns="91440" tIns="45720" rIns="91440" bIns="45720" numCol="1" anchorCtr="0" compatLnSpc="1">
            <a:prstTxWarp prst="textNoShape">
              <a:avLst/>
            </a:prstTxWarp>
          </a:bodyPr>
          <a:lstStyle/>
          <a:p>
            <a:pPr eaLnBrk="1" hangingPunct="1">
              <a:defRPr/>
            </a:pPr>
            <a:r>
              <a:rPr lang="en-US" smtClean="0">
                <a:effectLst/>
              </a:rPr>
              <a:t>Framework</a:t>
            </a:r>
          </a:p>
        </p:txBody>
      </p:sp>
      <p:sp>
        <p:nvSpPr>
          <p:cNvPr id="1032" name="Rectangle 3"/>
          <p:cNvSpPr>
            <a:spLocks noGrp="1"/>
          </p:cNvSpPr>
          <p:nvPr>
            <p:ph type="body" idx="1"/>
          </p:nvPr>
        </p:nvSpPr>
        <p:spPr/>
        <p:txBody>
          <a:bodyPr/>
          <a:lstStyle/>
          <a:p>
            <a:pPr eaLnBrk="1" hangingPunct="1"/>
            <a:r>
              <a:rPr lang="en-US" smtClean="0"/>
              <a:t>Basic Components of Planning Pyramid</a:t>
            </a:r>
          </a:p>
          <a:p>
            <a:pPr eaLnBrk="1" hangingPunct="1">
              <a:buFont typeface="Wingdings 3" pitchFamily="18" charset="2"/>
              <a:buNone/>
            </a:pPr>
            <a:endParaRPr lang="en-US" smtClean="0"/>
          </a:p>
        </p:txBody>
      </p:sp>
      <p:sp>
        <p:nvSpPr>
          <p:cNvPr id="1033" name="Rectangle 4"/>
          <p:cNvSpPr>
            <a:spLocks noChangeArrowheads="1"/>
          </p:cNvSpPr>
          <p:nvPr/>
        </p:nvSpPr>
        <p:spPr bwMode="auto">
          <a:xfrm>
            <a:off x="914400" y="277813"/>
            <a:ext cx="7772400" cy="1143000"/>
          </a:xfrm>
          <a:prstGeom prst="rect">
            <a:avLst/>
          </a:prstGeom>
          <a:noFill/>
          <a:ln w="9525">
            <a:noFill/>
            <a:miter lim="800000"/>
            <a:headEnd/>
            <a:tailEnd/>
          </a:ln>
        </p:spPr>
        <p:txBody>
          <a:bodyPr anchor="ctr"/>
          <a:lstStyle/>
          <a:p>
            <a:endParaRPr lang="en-US" sz="4100" b="1">
              <a:solidFill>
                <a:schemeClr val="tx2"/>
              </a:solidFill>
              <a:latin typeface="Lucida Sans Unicode" pitchFamily="34" charset="0"/>
            </a:endParaRPr>
          </a:p>
        </p:txBody>
      </p:sp>
      <p:graphicFrame>
        <p:nvGraphicFramePr>
          <p:cNvPr id="1026" name="Diagram 5"/>
          <p:cNvGraphicFramePr>
            <a:graphicFrameLocks/>
          </p:cNvGraphicFramePr>
          <p:nvPr/>
        </p:nvGraphicFramePr>
        <p:xfrm>
          <a:off x="914400" y="2133600"/>
          <a:ext cx="7772400" cy="3997325"/>
        </p:xfrm>
        <a:graphic>
          <a:graphicData uri="http://schemas.openxmlformats.org/drawingml/2006/compatibility">
            <com:legacyDrawing xmlns:com="http://schemas.openxmlformats.org/drawingml/2006/compatibility" spid="_x0000_s1026"/>
          </a:graphicData>
        </a:graphic>
      </p:graphicFrame>
      <p:sp>
        <p:nvSpPr>
          <p:cNvPr id="1034" name="Text Box 10"/>
          <p:cNvSpPr txBox="1">
            <a:spLocks noChangeArrowheads="1"/>
          </p:cNvSpPr>
          <p:nvPr/>
        </p:nvSpPr>
        <p:spPr bwMode="auto">
          <a:xfrm>
            <a:off x="1241425" y="1897063"/>
            <a:ext cx="739775" cy="366712"/>
          </a:xfrm>
          <a:prstGeom prst="rect">
            <a:avLst/>
          </a:prstGeom>
          <a:noFill/>
          <a:ln w="9525">
            <a:noFill/>
            <a:miter lim="800000"/>
            <a:headEnd/>
            <a:tailEnd/>
          </a:ln>
        </p:spPr>
        <p:txBody>
          <a:bodyPr>
            <a:spAutoFit/>
          </a:bodyPr>
          <a:lstStyle/>
          <a:p>
            <a:pPr>
              <a:spcBef>
                <a:spcPct val="50000"/>
              </a:spcBef>
            </a:pPr>
            <a:endParaRPr lang="en-US"/>
          </a:p>
        </p:txBody>
      </p:sp>
      <p:sp>
        <p:nvSpPr>
          <p:cNvPr id="1035" name="Text Box 11"/>
          <p:cNvSpPr txBox="1">
            <a:spLocks noChangeArrowheads="1"/>
          </p:cNvSpPr>
          <p:nvPr/>
        </p:nvSpPr>
        <p:spPr bwMode="auto">
          <a:xfrm>
            <a:off x="2438400" y="1524000"/>
            <a:ext cx="4343400" cy="366713"/>
          </a:xfrm>
          <a:prstGeom prst="rect">
            <a:avLst/>
          </a:prstGeom>
          <a:noFill/>
          <a:ln w="9525">
            <a:noFill/>
            <a:miter lim="800000"/>
            <a:headEnd/>
            <a:tailEnd/>
          </a:ln>
        </p:spPr>
        <p:txBody>
          <a:bodyPr>
            <a:spAutoFit/>
          </a:bodyPr>
          <a:lstStyle/>
          <a:p>
            <a:endParaRPr lang="en-US"/>
          </a:p>
        </p:txBody>
      </p:sp>
      <p:sp>
        <p:nvSpPr>
          <p:cNvPr id="1036" name="Text Box 12"/>
          <p:cNvSpPr txBox="1">
            <a:spLocks noChangeArrowheads="1"/>
          </p:cNvSpPr>
          <p:nvPr/>
        </p:nvSpPr>
        <p:spPr bwMode="auto">
          <a:xfrm flipH="1">
            <a:off x="2225675" y="1668463"/>
            <a:ext cx="184150" cy="366712"/>
          </a:xfrm>
          <a:prstGeom prst="rect">
            <a:avLst/>
          </a:prstGeom>
          <a:noFill/>
          <a:ln w="9525">
            <a:noFill/>
            <a:miter lim="800000"/>
            <a:headEnd/>
            <a:tailEnd/>
          </a:ln>
        </p:spPr>
        <p:txBody>
          <a:bodyPr>
            <a:spAutoFit/>
          </a:bodyPr>
          <a:lstStyle/>
          <a:p>
            <a:pPr>
              <a:spcBef>
                <a:spcPct val="50000"/>
              </a:spcBef>
            </a:pPr>
            <a:endParaRPr lang="en-US"/>
          </a:p>
        </p:txBody>
      </p:sp>
      <p:sp>
        <p:nvSpPr>
          <p:cNvPr id="1037" name="Text Box 13"/>
          <p:cNvSpPr txBox="1">
            <a:spLocks noChangeArrowheads="1"/>
          </p:cNvSpPr>
          <p:nvPr/>
        </p:nvSpPr>
        <p:spPr bwMode="auto">
          <a:xfrm>
            <a:off x="6096000" y="6096000"/>
            <a:ext cx="2590800" cy="517525"/>
          </a:xfrm>
          <a:prstGeom prst="rect">
            <a:avLst/>
          </a:prstGeom>
          <a:noFill/>
          <a:ln w="9525">
            <a:noFill/>
            <a:miter lim="800000"/>
            <a:headEnd/>
            <a:tailEnd/>
          </a:ln>
        </p:spPr>
        <p:txBody>
          <a:bodyPr>
            <a:spAutoFit/>
          </a:bodyPr>
          <a:lstStyle/>
          <a:p>
            <a:r>
              <a:rPr lang="en-US" sz="1400"/>
              <a:t>Pat Miranda, PhD.</a:t>
            </a:r>
          </a:p>
          <a:p>
            <a:r>
              <a:rPr lang="en-US" sz="1400"/>
              <a:t>University of British Columbia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Content Placeholder 1"/>
          <p:cNvSpPr>
            <a:spLocks noGrp="1"/>
          </p:cNvSpPr>
          <p:nvPr>
            <p:ph idx="1"/>
          </p:nvPr>
        </p:nvSpPr>
        <p:spPr/>
        <p:txBody>
          <a:bodyPr/>
          <a:lstStyle/>
          <a:p>
            <a:pPr eaLnBrk="1" hangingPunct="1"/>
            <a:r>
              <a:rPr lang="en-CA" sz="3200" dirty="0" smtClean="0"/>
              <a:t>Types of Technology developed for our project:</a:t>
            </a:r>
          </a:p>
          <a:p>
            <a:pPr eaLnBrk="1" hangingPunct="1"/>
            <a:endParaRPr lang="en-CA" sz="2000" dirty="0" smtClean="0"/>
          </a:p>
          <a:p>
            <a:pPr marL="742950" lvl="1" indent="-285750" eaLnBrk="1" hangingPunct="1"/>
            <a:r>
              <a:rPr lang="en-US" b="1" dirty="0" smtClean="0"/>
              <a:t>Photoshop 3</a:t>
            </a:r>
            <a:endParaRPr lang="en-US" b="1" dirty="0" smtClean="0"/>
          </a:p>
          <a:p>
            <a:pPr marL="742950" lvl="1" indent="-285750" eaLnBrk="1" hangingPunct="1"/>
            <a:r>
              <a:rPr lang="en-US" b="1" dirty="0" smtClean="0"/>
              <a:t>Digital Social Stories</a:t>
            </a:r>
          </a:p>
          <a:p>
            <a:pPr marL="742950" lvl="1" indent="-285750" eaLnBrk="1" hangingPunct="1"/>
            <a:r>
              <a:rPr lang="en-US" b="1" dirty="0" smtClean="0"/>
              <a:t>Movie </a:t>
            </a:r>
            <a:r>
              <a:rPr lang="en-US" b="1" dirty="0" smtClean="0"/>
              <a:t>Maker- Digital stories</a:t>
            </a:r>
            <a:endParaRPr lang="en-US" b="1" dirty="0" smtClean="0"/>
          </a:p>
          <a:p>
            <a:pPr marL="742950" lvl="1" indent="-285750" eaLnBrk="1" hangingPunct="1"/>
            <a:r>
              <a:rPr lang="en-US" b="1" dirty="0" err="1" smtClean="0"/>
              <a:t>Webquests</a:t>
            </a:r>
            <a:endParaRPr lang="en-US" b="1" dirty="0" smtClean="0"/>
          </a:p>
          <a:p>
            <a:pPr marL="742950" lvl="1" indent="-285750" eaLnBrk="1" hangingPunct="1">
              <a:buNone/>
            </a:pPr>
            <a:endParaRPr lang="en-CA" b="1" dirty="0" smtClean="0"/>
          </a:p>
        </p:txBody>
      </p:sp>
      <p:sp>
        <p:nvSpPr>
          <p:cNvPr id="3" name="Title 2"/>
          <p:cNvSpPr>
            <a:spLocks noGrp="1"/>
          </p:cNvSpPr>
          <p:nvPr>
            <p:ph type="title"/>
          </p:nvPr>
        </p:nvSpPr>
        <p:spPr/>
        <p:txBody>
          <a:bodyPr/>
          <a:lstStyle/>
          <a:p>
            <a:pPr eaLnBrk="1" fontAlgn="auto" hangingPunct="1">
              <a:spcAft>
                <a:spcPts val="0"/>
              </a:spcAft>
              <a:defRPr/>
            </a:pPr>
            <a:r>
              <a:rPr lang="en-CA" dirty="0" smtClean="0"/>
              <a:t>Background- Technology</a:t>
            </a:r>
            <a:endParaRPr lang="en-CA"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p:cNvSpPr>
          <p:nvPr>
            <p:ph type="title"/>
          </p:nvPr>
        </p:nvSpPr>
        <p:spPr bwMode="auto"/>
        <p:txBody>
          <a:bodyPr wrap="square" lIns="91440" tIns="45720" rIns="91440" bIns="45720" numCol="1" anchorCtr="0" compatLnSpc="1">
            <a:prstTxWarp prst="textNoShape">
              <a:avLst/>
            </a:prstTxWarp>
            <a:normAutofit fontScale="90000"/>
          </a:bodyPr>
          <a:lstStyle/>
          <a:p>
            <a:pPr eaLnBrk="1" hangingPunct="1">
              <a:defRPr/>
            </a:pPr>
            <a:r>
              <a:rPr lang="en-US" sz="3700" smtClean="0">
                <a:effectLst/>
              </a:rPr>
              <a:t>Background - Technology Continued:</a:t>
            </a:r>
          </a:p>
        </p:txBody>
      </p:sp>
      <p:sp>
        <p:nvSpPr>
          <p:cNvPr id="13315" name="Rectangle 3"/>
          <p:cNvSpPr>
            <a:spLocks noGrp="1"/>
          </p:cNvSpPr>
          <p:nvPr>
            <p:ph type="body" idx="1"/>
          </p:nvPr>
        </p:nvSpPr>
        <p:spPr/>
        <p:txBody>
          <a:bodyPr/>
          <a:lstStyle/>
          <a:p>
            <a:pPr eaLnBrk="1" hangingPunct="1"/>
            <a:r>
              <a:rPr lang="en-US" smtClean="0"/>
              <a:t>Other Technologies considered in schools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p:cNvSpPr>
          <p:nvPr>
            <p:ph type="title"/>
          </p:nvPr>
        </p:nvSpPr>
        <p:spPr bwMode="auto"/>
        <p:txBody>
          <a:bodyPr wrap="square" lIns="91440" tIns="45720" rIns="91440" bIns="45720" numCol="1" anchorCtr="0" compatLnSpc="1">
            <a:prstTxWarp prst="textNoShape">
              <a:avLst/>
            </a:prstTxWarp>
          </a:bodyPr>
          <a:lstStyle/>
          <a:p>
            <a:pPr eaLnBrk="1" hangingPunct="1">
              <a:defRPr/>
            </a:pPr>
            <a:r>
              <a:rPr lang="en-US" smtClean="0">
                <a:effectLst/>
              </a:rPr>
              <a:t>Universal Design Principles:</a:t>
            </a:r>
          </a:p>
        </p:txBody>
      </p:sp>
      <p:sp>
        <p:nvSpPr>
          <p:cNvPr id="14339" name="Rectangle 3"/>
          <p:cNvSpPr>
            <a:spLocks noGrp="1"/>
          </p:cNvSpPr>
          <p:nvPr>
            <p:ph type="body" idx="1"/>
          </p:nvPr>
        </p:nvSpPr>
        <p:spPr>
          <a:xfrm>
            <a:off x="457200" y="1196975"/>
            <a:ext cx="8229600" cy="5256213"/>
          </a:xfrm>
        </p:spPr>
        <p:txBody>
          <a:bodyPr/>
          <a:lstStyle/>
          <a:p>
            <a:pPr eaLnBrk="1" hangingPunct="1">
              <a:lnSpc>
                <a:spcPct val="80000"/>
              </a:lnSpc>
              <a:buFont typeface="Wingdings 3" pitchFamily="18" charset="2"/>
              <a:buNone/>
            </a:pPr>
            <a:r>
              <a:rPr lang="en-US" sz="2000" smtClean="0"/>
              <a:t>The original principles developed by architects, engineers etc. are as follows:</a:t>
            </a:r>
          </a:p>
          <a:p>
            <a:pPr eaLnBrk="1" hangingPunct="1">
              <a:lnSpc>
                <a:spcPct val="80000"/>
              </a:lnSpc>
            </a:pPr>
            <a:r>
              <a:rPr lang="en-US" sz="1800" smtClean="0"/>
              <a:t>Equitable Use - The design is useful and marketable to people with diverse abilities.</a:t>
            </a:r>
          </a:p>
          <a:p>
            <a:pPr eaLnBrk="1" hangingPunct="1">
              <a:lnSpc>
                <a:spcPct val="80000"/>
              </a:lnSpc>
            </a:pPr>
            <a:r>
              <a:rPr lang="en-US" sz="1800" smtClean="0"/>
              <a:t>Flexibility in Use – The design accommodates a wide range of individual preferences and abilities.</a:t>
            </a:r>
          </a:p>
          <a:p>
            <a:pPr eaLnBrk="1" hangingPunct="1">
              <a:lnSpc>
                <a:spcPct val="80000"/>
              </a:lnSpc>
            </a:pPr>
            <a:r>
              <a:rPr lang="en-US" sz="1800" smtClean="0"/>
              <a:t>Simple and Intuitive – Use of the design is easy to understand, regardless of the user’s experience, knowledge, language skills, or current concentration level.</a:t>
            </a:r>
          </a:p>
          <a:p>
            <a:pPr eaLnBrk="1" hangingPunct="1">
              <a:lnSpc>
                <a:spcPct val="80000"/>
              </a:lnSpc>
            </a:pPr>
            <a:r>
              <a:rPr lang="en-US" sz="1800" smtClean="0"/>
              <a:t>Perceptible Information – The design communicates necessary information effectively to the user, regardless of ambient conditions or the user’s sensory abilities.</a:t>
            </a:r>
          </a:p>
          <a:p>
            <a:pPr eaLnBrk="1" hangingPunct="1">
              <a:lnSpc>
                <a:spcPct val="80000"/>
              </a:lnSpc>
            </a:pPr>
            <a:r>
              <a:rPr lang="en-US" sz="1800" smtClean="0"/>
              <a:t>Tolerance for Error – The design minimizes hazards and the adverse consequences of accidental or unintended actions.</a:t>
            </a:r>
          </a:p>
          <a:p>
            <a:pPr eaLnBrk="1" hangingPunct="1">
              <a:lnSpc>
                <a:spcPct val="80000"/>
              </a:lnSpc>
            </a:pPr>
            <a:r>
              <a:rPr lang="en-US" sz="1800" smtClean="0"/>
              <a:t>Low Physical Effort – The design can be used efficiently and comfortably and with a minimum of fatigue.</a:t>
            </a:r>
          </a:p>
          <a:p>
            <a:pPr eaLnBrk="1" hangingPunct="1">
              <a:lnSpc>
                <a:spcPct val="80000"/>
              </a:lnSpc>
            </a:pPr>
            <a:r>
              <a:rPr lang="en-US" sz="1800" smtClean="0"/>
              <a:t>Size and Space for Approach and Use – Appropriate size and space are provided for approach, reach, manipulation and use; regardless of user’s body size, posture, or mobility.</a:t>
            </a:r>
          </a:p>
          <a:p>
            <a:pPr algn="r" eaLnBrk="1" hangingPunct="1">
              <a:lnSpc>
                <a:spcPct val="80000"/>
              </a:lnSpc>
              <a:buFont typeface="Wingdings 3" pitchFamily="18" charset="2"/>
              <a:buNone/>
            </a:pPr>
            <a:r>
              <a:rPr lang="en-US" sz="1800" smtClean="0"/>
              <a:t>(The Center for Universal Design, 2009, p. 1-2)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p:cNvSpPr>
          <p:nvPr>
            <p:ph type="title"/>
          </p:nvPr>
        </p:nvSpPr>
        <p:spPr bwMode="auto"/>
        <p:txBody>
          <a:bodyPr wrap="square" lIns="91440" tIns="45720" rIns="91440" bIns="45720" numCol="1" anchorCtr="0" compatLnSpc="1">
            <a:prstTxWarp prst="textNoShape">
              <a:avLst/>
            </a:prstTxWarp>
            <a:normAutofit fontScale="90000"/>
          </a:bodyPr>
          <a:lstStyle/>
          <a:p>
            <a:pPr eaLnBrk="1" hangingPunct="1">
              <a:defRPr/>
            </a:pPr>
            <a:r>
              <a:rPr lang="en-US" sz="3700" smtClean="0">
                <a:effectLst/>
              </a:rPr>
              <a:t>Guidelines for Universal Design for Instruction:</a:t>
            </a:r>
          </a:p>
        </p:txBody>
      </p:sp>
      <p:sp>
        <p:nvSpPr>
          <p:cNvPr id="15363" name="Rectangle 3"/>
          <p:cNvSpPr>
            <a:spLocks noGrp="1"/>
          </p:cNvSpPr>
          <p:nvPr>
            <p:ph type="body" idx="1"/>
          </p:nvPr>
        </p:nvSpPr>
        <p:spPr>
          <a:xfrm>
            <a:off x="457200" y="1481138"/>
            <a:ext cx="8229600" cy="4900612"/>
          </a:xfrm>
        </p:spPr>
        <p:txBody>
          <a:bodyPr/>
          <a:lstStyle/>
          <a:p>
            <a:pPr eaLnBrk="1" hangingPunct="1">
              <a:lnSpc>
                <a:spcPct val="80000"/>
              </a:lnSpc>
            </a:pPr>
            <a:endParaRPr lang="en-US" sz="1800" b="1" smtClean="0"/>
          </a:p>
          <a:p>
            <a:pPr eaLnBrk="1" hangingPunct="1">
              <a:lnSpc>
                <a:spcPct val="80000"/>
              </a:lnSpc>
            </a:pPr>
            <a:r>
              <a:rPr lang="en-US" sz="2400" b="1" smtClean="0"/>
              <a:t>Guidelines and Definition:</a:t>
            </a:r>
            <a:r>
              <a:rPr lang="en-US" sz="1800" b="1" smtClean="0"/>
              <a:t> </a:t>
            </a:r>
          </a:p>
          <a:p>
            <a:pPr eaLnBrk="1" hangingPunct="1">
              <a:lnSpc>
                <a:spcPct val="80000"/>
              </a:lnSpc>
            </a:pPr>
            <a:endParaRPr lang="en-US" sz="1800" b="1" smtClean="0"/>
          </a:p>
          <a:p>
            <a:pPr lvl="1" eaLnBrk="1" hangingPunct="1">
              <a:lnSpc>
                <a:spcPct val="80000"/>
              </a:lnSpc>
            </a:pPr>
            <a:r>
              <a:rPr lang="en-US" sz="2000" b="1" smtClean="0"/>
              <a:t>Class Climate:  Adopt practices that reflect high values with respect to both diversity and inclusiveness.</a:t>
            </a:r>
          </a:p>
          <a:p>
            <a:pPr lvl="1" eaLnBrk="1" hangingPunct="1">
              <a:lnSpc>
                <a:spcPct val="80000"/>
              </a:lnSpc>
            </a:pPr>
            <a:endParaRPr lang="en-US" sz="2000" b="1" smtClean="0"/>
          </a:p>
          <a:p>
            <a:pPr lvl="1" eaLnBrk="1" hangingPunct="1">
              <a:lnSpc>
                <a:spcPct val="80000"/>
              </a:lnSpc>
            </a:pPr>
            <a:r>
              <a:rPr lang="en-US" sz="2000" b="1" smtClean="0"/>
              <a:t>Interaction:  Encourage regular and effective interactions between students and the instructor and ensure that communication methods are accessible to all participants.</a:t>
            </a:r>
          </a:p>
          <a:p>
            <a:pPr lvl="1" eaLnBrk="1" hangingPunct="1">
              <a:lnSpc>
                <a:spcPct val="80000"/>
              </a:lnSpc>
            </a:pPr>
            <a:endParaRPr lang="en-US" sz="2000" b="1" smtClean="0"/>
          </a:p>
          <a:p>
            <a:pPr lvl="1" eaLnBrk="1" hangingPunct="1">
              <a:lnSpc>
                <a:spcPct val="80000"/>
              </a:lnSpc>
            </a:pPr>
            <a:r>
              <a:rPr lang="en-US" sz="2000" b="1" smtClean="0"/>
              <a:t>Physical Environments and Products:  Ensure that facilities, activities, materials and equipment are physically accessible to and usable by all students, and that all potential student characteristics are addressed in safety considerations.</a:t>
            </a:r>
          </a:p>
          <a:p>
            <a:pPr lvl="1" eaLnBrk="1" hangingPunct="1">
              <a:lnSpc>
                <a:spcPct val="80000"/>
              </a:lnSpc>
              <a:buFont typeface="Verdana" pitchFamily="34" charset="0"/>
              <a:buNone/>
            </a:pPr>
            <a:endParaRPr lang="en-US" sz="2000" b="1" smtClean="0"/>
          </a:p>
          <a:p>
            <a:pPr lvl="1" eaLnBrk="1" hangingPunct="1">
              <a:lnSpc>
                <a:spcPct val="80000"/>
              </a:lnSpc>
            </a:pPr>
            <a:r>
              <a:rPr lang="en-US" sz="2000" b="1" smtClean="0"/>
              <a:t>Delivery methods:  Use multiple, accessible instructional methods that are accessible to all learners.</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170</TotalTime>
  <Words>1036</Words>
  <Application>Microsoft Office PowerPoint</Application>
  <PresentationFormat>On-screen Show (4:3)</PresentationFormat>
  <Paragraphs>89</Paragraphs>
  <Slides>16</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16</vt:i4>
      </vt:variant>
    </vt:vector>
  </HeadingPairs>
  <TitlesOfParts>
    <vt:vector size="24" baseType="lpstr">
      <vt:lpstr>Arial</vt:lpstr>
      <vt:lpstr>Lucida Sans Unicode</vt:lpstr>
      <vt:lpstr>Wingdings 3</vt:lpstr>
      <vt:lpstr>Verdana</vt:lpstr>
      <vt:lpstr>Wingdings 2</vt:lpstr>
      <vt:lpstr>Calibri</vt:lpstr>
      <vt:lpstr>Times New Roman</vt:lpstr>
      <vt:lpstr>Concourse</vt:lpstr>
      <vt:lpstr>Engaging all Learners through Technology </vt:lpstr>
      <vt:lpstr>Background- General  </vt:lpstr>
      <vt:lpstr>Constructivism</vt:lpstr>
      <vt:lpstr>Background- Universal Design</vt:lpstr>
      <vt:lpstr>Framework</vt:lpstr>
      <vt:lpstr>Background- Technology</vt:lpstr>
      <vt:lpstr>Background - Technology Continued:</vt:lpstr>
      <vt:lpstr>Universal Design Principles:</vt:lpstr>
      <vt:lpstr>Guidelines for Universal Design for Instruction:</vt:lpstr>
      <vt:lpstr>Guidelines for Universal Design for Instruction Continued:</vt:lpstr>
      <vt:lpstr>What do we know about children and learning? </vt:lpstr>
      <vt:lpstr>What do we know about children and learning?</vt:lpstr>
      <vt:lpstr>What do we know about children and learning? </vt:lpstr>
      <vt:lpstr>What do we know about children, learning and technology?</vt:lpstr>
      <vt:lpstr>What do we know about children, learning and technology?</vt:lpstr>
      <vt:lpstr>References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Engaging all Learners through Technology</dc:title>
  <dc:creator>Jennine</dc:creator>
  <cp:lastModifiedBy>Jennine</cp:lastModifiedBy>
  <cp:revision>18</cp:revision>
  <dcterms:created xsi:type="dcterms:W3CDTF">2009-08-29T15:32:45Z</dcterms:created>
  <dcterms:modified xsi:type="dcterms:W3CDTF">2009-09-19T20:41:46Z</dcterms:modified>
</cp:coreProperties>
</file>